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" y="-4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8371B-34E0-4300-9445-B0866C719A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EFD49-D9B7-40EE-A84F-91D965528479}">
      <dgm:prSet phldrT="[Текст]"/>
      <dgm:spPr/>
      <dgm:t>
        <a:bodyPr/>
        <a:lstStyle/>
        <a:p>
          <a:r>
            <a:rPr lang="ru-RU" dirty="0"/>
            <a:t>Изменчивость</a:t>
          </a:r>
        </a:p>
      </dgm:t>
    </dgm:pt>
    <dgm:pt modelId="{9A15EC32-BDD7-4B7A-BD9D-648295222C61}" type="parTrans" cxnId="{D2F4F650-1ADB-4B66-AF05-CA3FA05B9F71}">
      <dgm:prSet/>
      <dgm:spPr/>
      <dgm:t>
        <a:bodyPr/>
        <a:lstStyle/>
        <a:p>
          <a:endParaRPr lang="ru-RU"/>
        </a:p>
      </dgm:t>
    </dgm:pt>
    <dgm:pt modelId="{013207C6-F17E-4E11-A7DC-7D1CAAF8E55B}" type="sibTrans" cxnId="{D2F4F650-1ADB-4B66-AF05-CA3FA05B9F71}">
      <dgm:prSet/>
      <dgm:spPr/>
      <dgm:t>
        <a:bodyPr/>
        <a:lstStyle/>
        <a:p>
          <a:endParaRPr lang="ru-RU"/>
        </a:p>
      </dgm:t>
    </dgm:pt>
    <dgm:pt modelId="{39812C4D-A669-4C15-923D-3E069470FF1F}">
      <dgm:prSet phldrT="[Текст]"/>
      <dgm:spPr/>
      <dgm:t>
        <a:bodyPr/>
        <a:lstStyle/>
        <a:p>
          <a:r>
            <a:rPr lang="ru-RU" dirty="0" err="1"/>
            <a:t>Модификационная</a:t>
          </a:r>
          <a:endParaRPr lang="ru-RU" dirty="0"/>
        </a:p>
      </dgm:t>
    </dgm:pt>
    <dgm:pt modelId="{C309C491-9320-44E4-85D7-3C59864B2952}" type="parTrans" cxnId="{0624A4E2-A3CD-4F27-A451-D923CC907622}">
      <dgm:prSet/>
      <dgm:spPr/>
      <dgm:t>
        <a:bodyPr/>
        <a:lstStyle/>
        <a:p>
          <a:endParaRPr lang="ru-RU"/>
        </a:p>
      </dgm:t>
    </dgm:pt>
    <dgm:pt modelId="{F483CF35-78E8-4C98-B613-F0901794A171}" type="sibTrans" cxnId="{0624A4E2-A3CD-4F27-A451-D923CC907622}">
      <dgm:prSet/>
      <dgm:spPr/>
      <dgm:t>
        <a:bodyPr/>
        <a:lstStyle/>
        <a:p>
          <a:endParaRPr lang="ru-RU"/>
        </a:p>
      </dgm:t>
    </dgm:pt>
    <dgm:pt modelId="{C1E6764F-8876-4F76-9D8C-645E2D39E624}">
      <dgm:prSet phldrT="[Текст]"/>
      <dgm:spPr/>
      <dgm:t>
        <a:bodyPr/>
        <a:lstStyle/>
        <a:p>
          <a:r>
            <a:rPr lang="ru-RU" dirty="0"/>
            <a:t>Мутационная</a:t>
          </a:r>
        </a:p>
      </dgm:t>
    </dgm:pt>
    <dgm:pt modelId="{64ED20E9-BBF7-4E23-9F11-B1633DF3E12D}" type="parTrans" cxnId="{3A95A4EC-8C1B-4602-8B5D-2995E3D282E1}">
      <dgm:prSet/>
      <dgm:spPr/>
      <dgm:t>
        <a:bodyPr/>
        <a:lstStyle/>
        <a:p>
          <a:endParaRPr lang="ru-RU"/>
        </a:p>
      </dgm:t>
    </dgm:pt>
    <dgm:pt modelId="{A34CFABE-613F-4EB4-94A5-67B5A05BC219}" type="sibTrans" cxnId="{3A95A4EC-8C1B-4602-8B5D-2995E3D282E1}">
      <dgm:prSet/>
      <dgm:spPr/>
      <dgm:t>
        <a:bodyPr/>
        <a:lstStyle/>
        <a:p>
          <a:endParaRPr lang="ru-RU"/>
        </a:p>
      </dgm:t>
    </dgm:pt>
    <dgm:pt modelId="{D772BB3B-7A10-4A7B-A736-C0B85580034F}">
      <dgm:prSet/>
      <dgm:spPr/>
      <dgm:t>
        <a:bodyPr/>
        <a:lstStyle/>
        <a:p>
          <a:r>
            <a:rPr lang="ru-RU" dirty="0"/>
            <a:t>Комбинативная</a:t>
          </a:r>
        </a:p>
      </dgm:t>
    </dgm:pt>
    <dgm:pt modelId="{4A162696-E01B-4DC3-AC42-F036842A0DA9}" type="parTrans" cxnId="{5DF9EBF3-62A5-4DC6-A786-7552D10792EE}">
      <dgm:prSet/>
      <dgm:spPr/>
      <dgm:t>
        <a:bodyPr/>
        <a:lstStyle/>
        <a:p>
          <a:endParaRPr lang="ru-RU"/>
        </a:p>
      </dgm:t>
    </dgm:pt>
    <dgm:pt modelId="{F86B061A-1CF9-48A6-83F0-CD0D1A9D0E5F}" type="sibTrans" cxnId="{5DF9EBF3-62A5-4DC6-A786-7552D10792EE}">
      <dgm:prSet/>
      <dgm:spPr/>
      <dgm:t>
        <a:bodyPr/>
        <a:lstStyle/>
        <a:p>
          <a:endParaRPr lang="ru-RU"/>
        </a:p>
      </dgm:t>
    </dgm:pt>
    <dgm:pt modelId="{B9C59EF9-7DED-407E-B00C-37523792A78E}">
      <dgm:prSet/>
      <dgm:spPr/>
      <dgm:t>
        <a:bodyPr/>
        <a:lstStyle/>
        <a:p>
          <a:pPr algn="just"/>
          <a:r>
            <a:rPr lang="ru-RU" dirty="0"/>
            <a:t>1. Генная</a:t>
          </a:r>
        </a:p>
        <a:p>
          <a:pPr algn="just"/>
          <a:r>
            <a:rPr lang="ru-RU" dirty="0"/>
            <a:t>2. Хромосомная</a:t>
          </a:r>
        </a:p>
        <a:p>
          <a:pPr algn="just"/>
          <a:r>
            <a:rPr lang="ru-RU" dirty="0"/>
            <a:t>3. Геномная</a:t>
          </a:r>
        </a:p>
      </dgm:t>
    </dgm:pt>
    <dgm:pt modelId="{D33AA026-709B-421F-9BF8-8848ABCCE958}" type="parTrans" cxnId="{186A8624-8F9A-4D0A-B2B1-A78E37ED4D5A}">
      <dgm:prSet/>
      <dgm:spPr/>
      <dgm:t>
        <a:bodyPr/>
        <a:lstStyle/>
        <a:p>
          <a:endParaRPr lang="ru-RU"/>
        </a:p>
      </dgm:t>
    </dgm:pt>
    <dgm:pt modelId="{EEF00A33-FDB8-48EE-BBEA-D1E7A6F2469B}" type="sibTrans" cxnId="{186A8624-8F9A-4D0A-B2B1-A78E37ED4D5A}">
      <dgm:prSet/>
      <dgm:spPr/>
      <dgm:t>
        <a:bodyPr/>
        <a:lstStyle/>
        <a:p>
          <a:endParaRPr lang="ru-RU"/>
        </a:p>
      </dgm:t>
    </dgm:pt>
    <dgm:pt modelId="{92278022-3391-4784-952A-5E0F34E7A8B9}" type="pres">
      <dgm:prSet presAssocID="{0A58371B-34E0-4300-9445-B0866C719A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52C1A7-515B-4AA4-9979-B99B3FAF54F9}" type="pres">
      <dgm:prSet presAssocID="{9ACEFD49-D9B7-40EE-A84F-91D965528479}" presName="hierRoot1" presStyleCnt="0"/>
      <dgm:spPr/>
    </dgm:pt>
    <dgm:pt modelId="{D898DBE0-4A47-4B8D-881B-00F365BA0D5A}" type="pres">
      <dgm:prSet presAssocID="{9ACEFD49-D9B7-40EE-A84F-91D965528479}" presName="composite" presStyleCnt="0"/>
      <dgm:spPr/>
    </dgm:pt>
    <dgm:pt modelId="{40E90F5D-E7C4-43B6-8445-BC3B98B8CF29}" type="pres">
      <dgm:prSet presAssocID="{9ACEFD49-D9B7-40EE-A84F-91D965528479}" presName="background" presStyleLbl="node0" presStyleIdx="0" presStyleCnt="1"/>
      <dgm:spPr/>
    </dgm:pt>
    <dgm:pt modelId="{5870931E-151D-457A-AD43-42A9F7673824}" type="pres">
      <dgm:prSet presAssocID="{9ACEFD49-D9B7-40EE-A84F-91D9655284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32183-4337-4642-83AF-CDD2EDC861C5}" type="pres">
      <dgm:prSet presAssocID="{9ACEFD49-D9B7-40EE-A84F-91D965528479}" presName="hierChild2" presStyleCnt="0"/>
      <dgm:spPr/>
    </dgm:pt>
    <dgm:pt modelId="{5F8298D7-4E13-497B-90D6-B6A0B137000E}" type="pres">
      <dgm:prSet presAssocID="{C309C491-9320-44E4-85D7-3C59864B295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933538D-F84A-4C1C-A03E-3FA5A8DF116C}" type="pres">
      <dgm:prSet presAssocID="{39812C4D-A669-4C15-923D-3E069470FF1F}" presName="hierRoot2" presStyleCnt="0"/>
      <dgm:spPr/>
    </dgm:pt>
    <dgm:pt modelId="{EC203483-1E02-4D7C-A97E-4F1BF2D3E84B}" type="pres">
      <dgm:prSet presAssocID="{39812C4D-A669-4C15-923D-3E069470FF1F}" presName="composite2" presStyleCnt="0"/>
      <dgm:spPr/>
    </dgm:pt>
    <dgm:pt modelId="{0F67BECE-03D0-4397-AED4-BBDFCFD392A9}" type="pres">
      <dgm:prSet presAssocID="{39812C4D-A669-4C15-923D-3E069470FF1F}" presName="background2" presStyleLbl="node2" presStyleIdx="0" presStyleCnt="3"/>
      <dgm:spPr/>
    </dgm:pt>
    <dgm:pt modelId="{7FE4CC4A-3D6C-4F7E-B2A7-CB9189CA981D}" type="pres">
      <dgm:prSet presAssocID="{39812C4D-A669-4C15-923D-3E069470FF1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8C606C-E93C-4FEF-9378-B98191F7177C}" type="pres">
      <dgm:prSet presAssocID="{39812C4D-A669-4C15-923D-3E069470FF1F}" presName="hierChild3" presStyleCnt="0"/>
      <dgm:spPr/>
    </dgm:pt>
    <dgm:pt modelId="{51EF9120-7970-4E52-8A1C-E26150282C8A}" type="pres">
      <dgm:prSet presAssocID="{64ED20E9-BBF7-4E23-9F11-B1633DF3E12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535D26B-3FC6-45E5-A4EA-879BF09B75B8}" type="pres">
      <dgm:prSet presAssocID="{C1E6764F-8876-4F76-9D8C-645E2D39E624}" presName="hierRoot2" presStyleCnt="0"/>
      <dgm:spPr/>
    </dgm:pt>
    <dgm:pt modelId="{65ED5100-B4F7-417B-BF46-869A379B06C6}" type="pres">
      <dgm:prSet presAssocID="{C1E6764F-8876-4F76-9D8C-645E2D39E624}" presName="composite2" presStyleCnt="0"/>
      <dgm:spPr/>
    </dgm:pt>
    <dgm:pt modelId="{D6A31579-BA2B-45FE-9E90-4C8D27117D87}" type="pres">
      <dgm:prSet presAssocID="{C1E6764F-8876-4F76-9D8C-645E2D39E624}" presName="background2" presStyleLbl="node2" presStyleIdx="1" presStyleCnt="3"/>
      <dgm:spPr/>
    </dgm:pt>
    <dgm:pt modelId="{737375D9-D6F2-497F-8307-98990C37E4FB}" type="pres">
      <dgm:prSet presAssocID="{C1E6764F-8876-4F76-9D8C-645E2D39E62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548D7-720F-4A63-8618-DD07D12B7E76}" type="pres">
      <dgm:prSet presAssocID="{C1E6764F-8876-4F76-9D8C-645E2D39E624}" presName="hierChild3" presStyleCnt="0"/>
      <dgm:spPr/>
    </dgm:pt>
    <dgm:pt modelId="{BB508CA4-C2E4-49BA-B119-8B9BFDE599EB}" type="pres">
      <dgm:prSet presAssocID="{D33AA026-709B-421F-9BF8-8848ABCCE958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2E92F3A-3C87-4955-9921-68FF205EB76F}" type="pres">
      <dgm:prSet presAssocID="{B9C59EF9-7DED-407E-B00C-37523792A78E}" presName="hierRoot3" presStyleCnt="0"/>
      <dgm:spPr/>
    </dgm:pt>
    <dgm:pt modelId="{2913B314-2CBC-4478-B39A-34062D5CA143}" type="pres">
      <dgm:prSet presAssocID="{B9C59EF9-7DED-407E-B00C-37523792A78E}" presName="composite3" presStyleCnt="0"/>
      <dgm:spPr/>
    </dgm:pt>
    <dgm:pt modelId="{C089DEDC-483F-4D43-B63F-8D3B023B7BED}" type="pres">
      <dgm:prSet presAssocID="{B9C59EF9-7DED-407E-B00C-37523792A78E}" presName="background3" presStyleLbl="node3" presStyleIdx="0" presStyleCnt="1"/>
      <dgm:spPr/>
    </dgm:pt>
    <dgm:pt modelId="{C31A75D7-E399-445D-A2AF-67685F9D850E}" type="pres">
      <dgm:prSet presAssocID="{B9C59EF9-7DED-407E-B00C-37523792A78E}" presName="text3" presStyleLbl="fgAcc3" presStyleIdx="0" presStyleCnt="1" custScaleX="106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34519-DFEA-4803-881B-1D399CEA8E3B}" type="pres">
      <dgm:prSet presAssocID="{B9C59EF9-7DED-407E-B00C-37523792A78E}" presName="hierChild4" presStyleCnt="0"/>
      <dgm:spPr/>
    </dgm:pt>
    <dgm:pt modelId="{0395AD74-754B-4EC7-8457-CE0F939E0496}" type="pres">
      <dgm:prSet presAssocID="{4A162696-E01B-4DC3-AC42-F036842A0DA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D08250F-C60C-48F8-AF6A-5CFE79852706}" type="pres">
      <dgm:prSet presAssocID="{D772BB3B-7A10-4A7B-A736-C0B85580034F}" presName="hierRoot2" presStyleCnt="0"/>
      <dgm:spPr/>
    </dgm:pt>
    <dgm:pt modelId="{16AAA680-48E7-4E2B-9F78-F2DD8999F497}" type="pres">
      <dgm:prSet presAssocID="{D772BB3B-7A10-4A7B-A736-C0B85580034F}" presName="composite2" presStyleCnt="0"/>
      <dgm:spPr/>
    </dgm:pt>
    <dgm:pt modelId="{1DA808CD-275F-4291-963E-B35241169126}" type="pres">
      <dgm:prSet presAssocID="{D772BB3B-7A10-4A7B-A736-C0B85580034F}" presName="background2" presStyleLbl="node2" presStyleIdx="2" presStyleCnt="3"/>
      <dgm:spPr/>
    </dgm:pt>
    <dgm:pt modelId="{1A543996-6C82-4FF5-BB5A-19D0EAFC95A7}" type="pres">
      <dgm:prSet presAssocID="{D772BB3B-7A10-4A7B-A736-C0B85580034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BD60A-6D4E-43D7-B7DF-468AC7FF8B9B}" type="pres">
      <dgm:prSet presAssocID="{D772BB3B-7A10-4A7B-A736-C0B85580034F}" presName="hierChild3" presStyleCnt="0"/>
      <dgm:spPr/>
    </dgm:pt>
  </dgm:ptLst>
  <dgm:cxnLst>
    <dgm:cxn modelId="{5DF9EBF3-62A5-4DC6-A786-7552D10792EE}" srcId="{9ACEFD49-D9B7-40EE-A84F-91D965528479}" destId="{D772BB3B-7A10-4A7B-A736-C0B85580034F}" srcOrd="2" destOrd="0" parTransId="{4A162696-E01B-4DC3-AC42-F036842A0DA9}" sibTransId="{F86B061A-1CF9-48A6-83F0-CD0D1A9D0E5F}"/>
    <dgm:cxn modelId="{C73A33F2-29B9-4C83-975C-C0E9F2867A01}" type="presOf" srcId="{D33AA026-709B-421F-9BF8-8848ABCCE958}" destId="{BB508CA4-C2E4-49BA-B119-8B9BFDE599EB}" srcOrd="0" destOrd="0" presId="urn:microsoft.com/office/officeart/2005/8/layout/hierarchy1"/>
    <dgm:cxn modelId="{3A95A4EC-8C1B-4602-8B5D-2995E3D282E1}" srcId="{9ACEFD49-D9B7-40EE-A84F-91D965528479}" destId="{C1E6764F-8876-4F76-9D8C-645E2D39E624}" srcOrd="1" destOrd="0" parTransId="{64ED20E9-BBF7-4E23-9F11-B1633DF3E12D}" sibTransId="{A34CFABE-613F-4EB4-94A5-67B5A05BC219}"/>
    <dgm:cxn modelId="{B689341D-418E-409E-8011-85AC289B0411}" type="presOf" srcId="{39812C4D-A669-4C15-923D-3E069470FF1F}" destId="{7FE4CC4A-3D6C-4F7E-B2A7-CB9189CA981D}" srcOrd="0" destOrd="0" presId="urn:microsoft.com/office/officeart/2005/8/layout/hierarchy1"/>
    <dgm:cxn modelId="{F73538FF-0DA8-404B-AEFB-BADCCC427E4B}" type="presOf" srcId="{64ED20E9-BBF7-4E23-9F11-B1633DF3E12D}" destId="{51EF9120-7970-4E52-8A1C-E26150282C8A}" srcOrd="0" destOrd="0" presId="urn:microsoft.com/office/officeart/2005/8/layout/hierarchy1"/>
    <dgm:cxn modelId="{5E857E39-34D2-4A50-9379-2A56751569A1}" type="presOf" srcId="{C1E6764F-8876-4F76-9D8C-645E2D39E624}" destId="{737375D9-D6F2-497F-8307-98990C37E4FB}" srcOrd="0" destOrd="0" presId="urn:microsoft.com/office/officeart/2005/8/layout/hierarchy1"/>
    <dgm:cxn modelId="{3113340F-F65B-4D94-A99A-A6CB87DE3480}" type="presOf" srcId="{4A162696-E01B-4DC3-AC42-F036842A0DA9}" destId="{0395AD74-754B-4EC7-8457-CE0F939E0496}" srcOrd="0" destOrd="0" presId="urn:microsoft.com/office/officeart/2005/8/layout/hierarchy1"/>
    <dgm:cxn modelId="{64D44862-7EEB-42BF-91E1-CB5F7BE089A4}" type="presOf" srcId="{B9C59EF9-7DED-407E-B00C-37523792A78E}" destId="{C31A75D7-E399-445D-A2AF-67685F9D850E}" srcOrd="0" destOrd="0" presId="urn:microsoft.com/office/officeart/2005/8/layout/hierarchy1"/>
    <dgm:cxn modelId="{4FFF452B-C5B7-4DB2-B40F-C6F41EE7DA5E}" type="presOf" srcId="{9ACEFD49-D9B7-40EE-A84F-91D965528479}" destId="{5870931E-151D-457A-AD43-42A9F7673824}" srcOrd="0" destOrd="0" presId="urn:microsoft.com/office/officeart/2005/8/layout/hierarchy1"/>
    <dgm:cxn modelId="{186A8624-8F9A-4D0A-B2B1-A78E37ED4D5A}" srcId="{C1E6764F-8876-4F76-9D8C-645E2D39E624}" destId="{B9C59EF9-7DED-407E-B00C-37523792A78E}" srcOrd="0" destOrd="0" parTransId="{D33AA026-709B-421F-9BF8-8848ABCCE958}" sibTransId="{EEF00A33-FDB8-48EE-BBEA-D1E7A6F2469B}"/>
    <dgm:cxn modelId="{D4A8790D-4360-42B5-852A-0C38202F78CF}" type="presOf" srcId="{D772BB3B-7A10-4A7B-A736-C0B85580034F}" destId="{1A543996-6C82-4FF5-BB5A-19D0EAFC95A7}" srcOrd="0" destOrd="0" presId="urn:microsoft.com/office/officeart/2005/8/layout/hierarchy1"/>
    <dgm:cxn modelId="{F86C9379-51FD-4DDB-A5C5-A60518EA056D}" type="presOf" srcId="{0A58371B-34E0-4300-9445-B0866C719A55}" destId="{92278022-3391-4784-952A-5E0F34E7A8B9}" srcOrd="0" destOrd="0" presId="urn:microsoft.com/office/officeart/2005/8/layout/hierarchy1"/>
    <dgm:cxn modelId="{0624A4E2-A3CD-4F27-A451-D923CC907622}" srcId="{9ACEFD49-D9B7-40EE-A84F-91D965528479}" destId="{39812C4D-A669-4C15-923D-3E069470FF1F}" srcOrd="0" destOrd="0" parTransId="{C309C491-9320-44E4-85D7-3C59864B2952}" sibTransId="{F483CF35-78E8-4C98-B613-F0901794A171}"/>
    <dgm:cxn modelId="{D2F4F650-1ADB-4B66-AF05-CA3FA05B9F71}" srcId="{0A58371B-34E0-4300-9445-B0866C719A55}" destId="{9ACEFD49-D9B7-40EE-A84F-91D965528479}" srcOrd="0" destOrd="0" parTransId="{9A15EC32-BDD7-4B7A-BD9D-648295222C61}" sibTransId="{013207C6-F17E-4E11-A7DC-7D1CAAF8E55B}"/>
    <dgm:cxn modelId="{2788C314-218A-4727-9945-9723EABA5252}" type="presOf" srcId="{C309C491-9320-44E4-85D7-3C59864B2952}" destId="{5F8298D7-4E13-497B-90D6-B6A0B137000E}" srcOrd="0" destOrd="0" presId="urn:microsoft.com/office/officeart/2005/8/layout/hierarchy1"/>
    <dgm:cxn modelId="{37E61C5F-C07A-42D5-B24F-EFF1149AAFE5}" type="presParOf" srcId="{92278022-3391-4784-952A-5E0F34E7A8B9}" destId="{1952C1A7-515B-4AA4-9979-B99B3FAF54F9}" srcOrd="0" destOrd="0" presId="urn:microsoft.com/office/officeart/2005/8/layout/hierarchy1"/>
    <dgm:cxn modelId="{BE27D123-4940-473B-A111-8E40D36E92CC}" type="presParOf" srcId="{1952C1A7-515B-4AA4-9979-B99B3FAF54F9}" destId="{D898DBE0-4A47-4B8D-881B-00F365BA0D5A}" srcOrd="0" destOrd="0" presId="urn:microsoft.com/office/officeart/2005/8/layout/hierarchy1"/>
    <dgm:cxn modelId="{6EE72F88-1300-4007-9BB6-66457A7399D4}" type="presParOf" srcId="{D898DBE0-4A47-4B8D-881B-00F365BA0D5A}" destId="{40E90F5D-E7C4-43B6-8445-BC3B98B8CF29}" srcOrd="0" destOrd="0" presId="urn:microsoft.com/office/officeart/2005/8/layout/hierarchy1"/>
    <dgm:cxn modelId="{04A31813-F2C7-4F9F-991E-C9A315210E55}" type="presParOf" srcId="{D898DBE0-4A47-4B8D-881B-00F365BA0D5A}" destId="{5870931E-151D-457A-AD43-42A9F7673824}" srcOrd="1" destOrd="0" presId="urn:microsoft.com/office/officeart/2005/8/layout/hierarchy1"/>
    <dgm:cxn modelId="{D6FBD33C-6632-4DB5-942F-B591EE6DE599}" type="presParOf" srcId="{1952C1A7-515B-4AA4-9979-B99B3FAF54F9}" destId="{0BC32183-4337-4642-83AF-CDD2EDC861C5}" srcOrd="1" destOrd="0" presId="urn:microsoft.com/office/officeart/2005/8/layout/hierarchy1"/>
    <dgm:cxn modelId="{50022785-602F-48A6-A332-C03D7205B0EF}" type="presParOf" srcId="{0BC32183-4337-4642-83AF-CDD2EDC861C5}" destId="{5F8298D7-4E13-497B-90D6-B6A0B137000E}" srcOrd="0" destOrd="0" presId="urn:microsoft.com/office/officeart/2005/8/layout/hierarchy1"/>
    <dgm:cxn modelId="{0A96F4C5-0255-4F73-97BE-04CA9EDB129F}" type="presParOf" srcId="{0BC32183-4337-4642-83AF-CDD2EDC861C5}" destId="{B933538D-F84A-4C1C-A03E-3FA5A8DF116C}" srcOrd="1" destOrd="0" presId="urn:microsoft.com/office/officeart/2005/8/layout/hierarchy1"/>
    <dgm:cxn modelId="{B461EFDE-246E-48C2-AF31-E3DE92ED3F9F}" type="presParOf" srcId="{B933538D-F84A-4C1C-A03E-3FA5A8DF116C}" destId="{EC203483-1E02-4D7C-A97E-4F1BF2D3E84B}" srcOrd="0" destOrd="0" presId="urn:microsoft.com/office/officeart/2005/8/layout/hierarchy1"/>
    <dgm:cxn modelId="{CC9AB062-2F30-482B-8C94-3A8618C7B220}" type="presParOf" srcId="{EC203483-1E02-4D7C-A97E-4F1BF2D3E84B}" destId="{0F67BECE-03D0-4397-AED4-BBDFCFD392A9}" srcOrd="0" destOrd="0" presId="urn:microsoft.com/office/officeart/2005/8/layout/hierarchy1"/>
    <dgm:cxn modelId="{A651CCC2-4D68-4DF9-B44F-B18566875ED7}" type="presParOf" srcId="{EC203483-1E02-4D7C-A97E-4F1BF2D3E84B}" destId="{7FE4CC4A-3D6C-4F7E-B2A7-CB9189CA981D}" srcOrd="1" destOrd="0" presId="urn:microsoft.com/office/officeart/2005/8/layout/hierarchy1"/>
    <dgm:cxn modelId="{C9A09BB4-9174-42D4-A1CE-78F7E17DCC65}" type="presParOf" srcId="{B933538D-F84A-4C1C-A03E-3FA5A8DF116C}" destId="{538C606C-E93C-4FEF-9378-B98191F7177C}" srcOrd="1" destOrd="0" presId="urn:microsoft.com/office/officeart/2005/8/layout/hierarchy1"/>
    <dgm:cxn modelId="{E73CEEED-BFC9-4706-9E68-DBF802AD18B9}" type="presParOf" srcId="{0BC32183-4337-4642-83AF-CDD2EDC861C5}" destId="{51EF9120-7970-4E52-8A1C-E26150282C8A}" srcOrd="2" destOrd="0" presId="urn:microsoft.com/office/officeart/2005/8/layout/hierarchy1"/>
    <dgm:cxn modelId="{D1715B9E-3177-4116-9E4C-32897AED8447}" type="presParOf" srcId="{0BC32183-4337-4642-83AF-CDD2EDC861C5}" destId="{9535D26B-3FC6-45E5-A4EA-879BF09B75B8}" srcOrd="3" destOrd="0" presId="urn:microsoft.com/office/officeart/2005/8/layout/hierarchy1"/>
    <dgm:cxn modelId="{4F0D2F6F-1EB8-4CCE-B6B6-60555D69D989}" type="presParOf" srcId="{9535D26B-3FC6-45E5-A4EA-879BF09B75B8}" destId="{65ED5100-B4F7-417B-BF46-869A379B06C6}" srcOrd="0" destOrd="0" presId="urn:microsoft.com/office/officeart/2005/8/layout/hierarchy1"/>
    <dgm:cxn modelId="{060228A6-61BE-4F84-BD6B-DE2DECA729B8}" type="presParOf" srcId="{65ED5100-B4F7-417B-BF46-869A379B06C6}" destId="{D6A31579-BA2B-45FE-9E90-4C8D27117D87}" srcOrd="0" destOrd="0" presId="urn:microsoft.com/office/officeart/2005/8/layout/hierarchy1"/>
    <dgm:cxn modelId="{7FC850BC-8010-432F-8DE2-2B516EE73487}" type="presParOf" srcId="{65ED5100-B4F7-417B-BF46-869A379B06C6}" destId="{737375D9-D6F2-497F-8307-98990C37E4FB}" srcOrd="1" destOrd="0" presId="urn:microsoft.com/office/officeart/2005/8/layout/hierarchy1"/>
    <dgm:cxn modelId="{248AC765-4E8B-471C-B860-1BAB20068AA5}" type="presParOf" srcId="{9535D26B-3FC6-45E5-A4EA-879BF09B75B8}" destId="{4E1548D7-720F-4A63-8618-DD07D12B7E76}" srcOrd="1" destOrd="0" presId="urn:microsoft.com/office/officeart/2005/8/layout/hierarchy1"/>
    <dgm:cxn modelId="{97A9BD5E-DC5D-4DFB-A18A-A7030BDB2AB4}" type="presParOf" srcId="{4E1548D7-720F-4A63-8618-DD07D12B7E76}" destId="{BB508CA4-C2E4-49BA-B119-8B9BFDE599EB}" srcOrd="0" destOrd="0" presId="urn:microsoft.com/office/officeart/2005/8/layout/hierarchy1"/>
    <dgm:cxn modelId="{4A0FB3F4-BF37-4E23-8EED-40631F908B02}" type="presParOf" srcId="{4E1548D7-720F-4A63-8618-DD07D12B7E76}" destId="{42E92F3A-3C87-4955-9921-68FF205EB76F}" srcOrd="1" destOrd="0" presId="urn:microsoft.com/office/officeart/2005/8/layout/hierarchy1"/>
    <dgm:cxn modelId="{5FAA5E0D-B08C-46DE-BEA5-F083B4AB2CF1}" type="presParOf" srcId="{42E92F3A-3C87-4955-9921-68FF205EB76F}" destId="{2913B314-2CBC-4478-B39A-34062D5CA143}" srcOrd="0" destOrd="0" presId="urn:microsoft.com/office/officeart/2005/8/layout/hierarchy1"/>
    <dgm:cxn modelId="{10460770-3EAF-4BC3-AB7D-489B473B1352}" type="presParOf" srcId="{2913B314-2CBC-4478-B39A-34062D5CA143}" destId="{C089DEDC-483F-4D43-B63F-8D3B023B7BED}" srcOrd="0" destOrd="0" presId="urn:microsoft.com/office/officeart/2005/8/layout/hierarchy1"/>
    <dgm:cxn modelId="{0914B57B-9B92-4484-888E-06ED8395499C}" type="presParOf" srcId="{2913B314-2CBC-4478-B39A-34062D5CA143}" destId="{C31A75D7-E399-445D-A2AF-67685F9D850E}" srcOrd="1" destOrd="0" presId="urn:microsoft.com/office/officeart/2005/8/layout/hierarchy1"/>
    <dgm:cxn modelId="{FADF91BA-72CC-416B-B1FE-A306057065F3}" type="presParOf" srcId="{42E92F3A-3C87-4955-9921-68FF205EB76F}" destId="{74A34519-DFEA-4803-881B-1D399CEA8E3B}" srcOrd="1" destOrd="0" presId="urn:microsoft.com/office/officeart/2005/8/layout/hierarchy1"/>
    <dgm:cxn modelId="{1C1029D8-C8D4-44EA-B762-668D90F0CBB1}" type="presParOf" srcId="{0BC32183-4337-4642-83AF-CDD2EDC861C5}" destId="{0395AD74-754B-4EC7-8457-CE0F939E0496}" srcOrd="4" destOrd="0" presId="urn:microsoft.com/office/officeart/2005/8/layout/hierarchy1"/>
    <dgm:cxn modelId="{1B2CA8E6-15FE-4AD9-805E-3C951682159A}" type="presParOf" srcId="{0BC32183-4337-4642-83AF-CDD2EDC861C5}" destId="{FD08250F-C60C-48F8-AF6A-5CFE79852706}" srcOrd="5" destOrd="0" presId="urn:microsoft.com/office/officeart/2005/8/layout/hierarchy1"/>
    <dgm:cxn modelId="{7FDBF8B4-47A6-4531-AA16-AF9AA188F74A}" type="presParOf" srcId="{FD08250F-C60C-48F8-AF6A-5CFE79852706}" destId="{16AAA680-48E7-4E2B-9F78-F2DD8999F497}" srcOrd="0" destOrd="0" presId="urn:microsoft.com/office/officeart/2005/8/layout/hierarchy1"/>
    <dgm:cxn modelId="{9BB67857-C859-41B3-93E3-BDB9E4500006}" type="presParOf" srcId="{16AAA680-48E7-4E2B-9F78-F2DD8999F497}" destId="{1DA808CD-275F-4291-963E-B35241169126}" srcOrd="0" destOrd="0" presId="urn:microsoft.com/office/officeart/2005/8/layout/hierarchy1"/>
    <dgm:cxn modelId="{5385BCA8-34ED-4A82-873A-EDDB83186C0E}" type="presParOf" srcId="{16AAA680-48E7-4E2B-9F78-F2DD8999F497}" destId="{1A543996-6C82-4FF5-BB5A-19D0EAFC95A7}" srcOrd="1" destOrd="0" presId="urn:microsoft.com/office/officeart/2005/8/layout/hierarchy1"/>
    <dgm:cxn modelId="{69E9286C-6AEA-43B4-B0FC-84B7306C8DE2}" type="presParOf" srcId="{FD08250F-C60C-48F8-AF6A-5CFE79852706}" destId="{874BD60A-6D4E-43D7-B7DF-468AC7FF8B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5AD74-754B-4EC7-8457-CE0F939E0496}">
      <dsp:nvSpPr>
        <dsp:cNvPr id="0" name=""/>
        <dsp:cNvSpPr/>
      </dsp:nvSpPr>
      <dsp:spPr>
        <a:xfrm>
          <a:off x="4146720" y="1165418"/>
          <a:ext cx="2238538" cy="53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9"/>
              </a:lnTo>
              <a:lnTo>
                <a:pt x="2238538" y="362999"/>
              </a:lnTo>
              <a:lnTo>
                <a:pt x="2238538" y="532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08CA4-C2E4-49BA-B119-8B9BFDE599EB}">
      <dsp:nvSpPr>
        <dsp:cNvPr id="0" name=""/>
        <dsp:cNvSpPr/>
      </dsp:nvSpPr>
      <dsp:spPr>
        <a:xfrm>
          <a:off x="4101000" y="2861111"/>
          <a:ext cx="91440" cy="532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6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F9120-7970-4E52-8A1C-E26150282C8A}">
      <dsp:nvSpPr>
        <dsp:cNvPr id="0" name=""/>
        <dsp:cNvSpPr/>
      </dsp:nvSpPr>
      <dsp:spPr>
        <a:xfrm>
          <a:off x="4101000" y="1165418"/>
          <a:ext cx="91440" cy="532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98D7-4E13-497B-90D6-B6A0B137000E}">
      <dsp:nvSpPr>
        <dsp:cNvPr id="0" name=""/>
        <dsp:cNvSpPr/>
      </dsp:nvSpPr>
      <dsp:spPr>
        <a:xfrm>
          <a:off x="1908182" y="1165418"/>
          <a:ext cx="2238538" cy="532670"/>
        </a:xfrm>
        <a:custGeom>
          <a:avLst/>
          <a:gdLst/>
          <a:ahLst/>
          <a:cxnLst/>
          <a:rect l="0" t="0" r="0" b="0"/>
          <a:pathLst>
            <a:path>
              <a:moveTo>
                <a:pt x="2238538" y="0"/>
              </a:moveTo>
              <a:lnTo>
                <a:pt x="2238538" y="362999"/>
              </a:lnTo>
              <a:lnTo>
                <a:pt x="0" y="362999"/>
              </a:lnTo>
              <a:lnTo>
                <a:pt x="0" y="532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90F5D-E7C4-43B6-8445-BC3B98B8CF29}">
      <dsp:nvSpPr>
        <dsp:cNvPr id="0" name=""/>
        <dsp:cNvSpPr/>
      </dsp:nvSpPr>
      <dsp:spPr>
        <a:xfrm>
          <a:off x="3230954" y="2396"/>
          <a:ext cx="1831531" cy="116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0931E-151D-457A-AD43-42A9F7673824}">
      <dsp:nvSpPr>
        <dsp:cNvPr id="0" name=""/>
        <dsp:cNvSpPr/>
      </dsp:nvSpPr>
      <dsp:spPr>
        <a:xfrm>
          <a:off x="3434458" y="195724"/>
          <a:ext cx="1831531" cy="116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Изменчивость</a:t>
          </a:r>
        </a:p>
      </dsp:txBody>
      <dsp:txXfrm>
        <a:off x="3468522" y="229788"/>
        <a:ext cx="1763403" cy="1094894"/>
      </dsp:txXfrm>
    </dsp:sp>
    <dsp:sp modelId="{0F67BECE-03D0-4397-AED4-BBDFCFD392A9}">
      <dsp:nvSpPr>
        <dsp:cNvPr id="0" name=""/>
        <dsp:cNvSpPr/>
      </dsp:nvSpPr>
      <dsp:spPr>
        <a:xfrm>
          <a:off x="992416" y="1698088"/>
          <a:ext cx="1831531" cy="116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E4CC4A-3D6C-4F7E-B2A7-CB9189CA981D}">
      <dsp:nvSpPr>
        <dsp:cNvPr id="0" name=""/>
        <dsp:cNvSpPr/>
      </dsp:nvSpPr>
      <dsp:spPr>
        <a:xfrm>
          <a:off x="1195919" y="1891416"/>
          <a:ext cx="1831531" cy="116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Модификационная</a:t>
          </a:r>
          <a:endParaRPr lang="ru-RU" sz="1600" kern="1200" dirty="0"/>
        </a:p>
      </dsp:txBody>
      <dsp:txXfrm>
        <a:off x="1229983" y="1925480"/>
        <a:ext cx="1763403" cy="1094894"/>
      </dsp:txXfrm>
    </dsp:sp>
    <dsp:sp modelId="{D6A31579-BA2B-45FE-9E90-4C8D27117D87}">
      <dsp:nvSpPr>
        <dsp:cNvPr id="0" name=""/>
        <dsp:cNvSpPr/>
      </dsp:nvSpPr>
      <dsp:spPr>
        <a:xfrm>
          <a:off x="3230954" y="1698088"/>
          <a:ext cx="1831531" cy="116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375D9-D6F2-497F-8307-98990C37E4FB}">
      <dsp:nvSpPr>
        <dsp:cNvPr id="0" name=""/>
        <dsp:cNvSpPr/>
      </dsp:nvSpPr>
      <dsp:spPr>
        <a:xfrm>
          <a:off x="3434458" y="1891416"/>
          <a:ext cx="1831531" cy="116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Мутационная</a:t>
          </a:r>
        </a:p>
      </dsp:txBody>
      <dsp:txXfrm>
        <a:off x="3468522" y="1925480"/>
        <a:ext cx="1763403" cy="1094894"/>
      </dsp:txXfrm>
    </dsp:sp>
    <dsp:sp modelId="{C089DEDC-483F-4D43-B63F-8D3B023B7BED}">
      <dsp:nvSpPr>
        <dsp:cNvPr id="0" name=""/>
        <dsp:cNvSpPr/>
      </dsp:nvSpPr>
      <dsp:spPr>
        <a:xfrm>
          <a:off x="3168352" y="3393781"/>
          <a:ext cx="1956734" cy="116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1A75D7-E399-445D-A2AF-67685F9D850E}">
      <dsp:nvSpPr>
        <dsp:cNvPr id="0" name=""/>
        <dsp:cNvSpPr/>
      </dsp:nvSpPr>
      <dsp:spPr>
        <a:xfrm>
          <a:off x="3371856" y="3587109"/>
          <a:ext cx="1956734" cy="116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1. Генная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2. Хромосомная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3. Геномная</a:t>
          </a:r>
        </a:p>
      </dsp:txBody>
      <dsp:txXfrm>
        <a:off x="3405920" y="3621173"/>
        <a:ext cx="1888606" cy="1094894"/>
      </dsp:txXfrm>
    </dsp:sp>
    <dsp:sp modelId="{1DA808CD-275F-4291-963E-B35241169126}">
      <dsp:nvSpPr>
        <dsp:cNvPr id="0" name=""/>
        <dsp:cNvSpPr/>
      </dsp:nvSpPr>
      <dsp:spPr>
        <a:xfrm>
          <a:off x="5469492" y="1698088"/>
          <a:ext cx="1831531" cy="116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543996-6C82-4FF5-BB5A-19D0EAFC95A7}">
      <dsp:nvSpPr>
        <dsp:cNvPr id="0" name=""/>
        <dsp:cNvSpPr/>
      </dsp:nvSpPr>
      <dsp:spPr>
        <a:xfrm>
          <a:off x="5672996" y="1891416"/>
          <a:ext cx="1831531" cy="116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Комбинативная</a:t>
          </a:r>
        </a:p>
      </dsp:txBody>
      <dsp:txXfrm>
        <a:off x="5707060" y="1925480"/>
        <a:ext cx="1763403" cy="109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76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1287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826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237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316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543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860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318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888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825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109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17145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B418-6BA8-4786-AEB7-4D1A29F533B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CEEE-8A43-4C32-8390-58324F05B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Решение задачи на </a:t>
            </a:r>
            <a:r>
              <a:rPr lang="ru-RU" sz="3200" b="1" dirty="0" err="1"/>
              <a:t>дигибридное</a:t>
            </a:r>
            <a:r>
              <a:rPr lang="ru-RU" sz="3200" b="1" dirty="0"/>
              <a:t> скрещивание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У человека нос с горбинкой (А) — доминантный признак, а прямой нос — рецессивный. Полные губы (В) — доминантный признак, а тонкие губы — признак рецессивный. </a:t>
            </a:r>
          </a:p>
          <a:p>
            <a:pPr marL="0" indent="0" algn="just">
              <a:buNone/>
            </a:pPr>
            <a:r>
              <a:rPr lang="ru-RU" dirty="0"/>
              <a:t>Гены обоих признаков находятся в разных хромосомах. Мужчина, имеющий нос с горбинкой и тонкие губы, мать которого имела прямой нос и полные губы, женился на женщине с прямым носом и тонкими губами.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Определите генотипы родителей и возможные генотипы и фенотипы потомков.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 какой вероятностью в этой семье могут родиться дети с полными губами? </a:t>
            </a:r>
          </a:p>
        </p:txBody>
      </p:sp>
    </p:spTree>
    <p:extLst>
      <p:ext uri="{BB962C8B-B14F-4D97-AF65-F5344CB8AC3E}">
        <p14:creationId xmlns:p14="http://schemas.microsoft.com/office/powerpoint/2010/main" val="255741724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Синдром Дауна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71551"/>
            <a:ext cx="3024336" cy="5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Лишняя хромосома в 21 паре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771550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Небольшой рост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Слабоумие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Небольшая голова со скошенным затылком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Косые глазные щели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Короткий нос с широкой переносицей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Полуоткрытый рот с высунутым языком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20498"/>
          <a:stretch/>
        </p:blipFill>
        <p:spPr bwMode="auto">
          <a:xfrm>
            <a:off x="323528" y="1686996"/>
            <a:ext cx="3125150" cy="317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156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346467"/>
              </p:ext>
            </p:extLst>
          </p:nvPr>
        </p:nvGraphicFramePr>
        <p:xfrm>
          <a:off x="467544" y="195486"/>
          <a:ext cx="8229600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dirty="0"/>
                        <a:t>А. Синдром </a:t>
                      </a:r>
                      <a:r>
                        <a:rPr lang="ru-RU" sz="1600" b="0" dirty="0" err="1"/>
                        <a:t>Шершевского</a:t>
                      </a:r>
                      <a:r>
                        <a:rPr lang="ru-RU" sz="1600" b="0" dirty="0"/>
                        <a:t>-Тернера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/>
                        <a:t> 1. Пороки головного мозга,</a:t>
                      </a:r>
                      <a:r>
                        <a:rPr lang="ru-RU" sz="1400" b="0" baseline="0" dirty="0"/>
                        <a:t> п</a:t>
                      </a:r>
                      <a:r>
                        <a:rPr lang="ru-RU" sz="1400" b="0" dirty="0"/>
                        <a:t>олидактилия,</a:t>
                      </a:r>
                      <a:r>
                        <a:rPr lang="ru-RU" sz="1400" b="0" baseline="0" dirty="0"/>
                        <a:t> г</a:t>
                      </a:r>
                      <a:r>
                        <a:rPr lang="ru-RU" sz="1400" b="0" dirty="0"/>
                        <a:t>лухота,</a:t>
                      </a:r>
                      <a:r>
                        <a:rPr lang="ru-RU" sz="1400" b="0" baseline="0" dirty="0"/>
                        <a:t> у</a:t>
                      </a:r>
                      <a:r>
                        <a:rPr lang="ru-RU" sz="1400" b="0" dirty="0"/>
                        <a:t>мственная отсталость,</a:t>
                      </a:r>
                      <a:r>
                        <a:rPr lang="ru-RU" sz="1400" b="0" baseline="0" dirty="0"/>
                        <a:t> н</a:t>
                      </a:r>
                      <a:r>
                        <a:rPr lang="ru-RU" sz="1400" b="0" dirty="0"/>
                        <a:t>изко расположенные уши,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baseline="0" dirty="0" err="1"/>
                        <a:t>н</a:t>
                      </a:r>
                      <a:r>
                        <a:rPr lang="ru-RU" sz="1400" b="0" dirty="0" err="1"/>
                        <a:t>езаращение</a:t>
                      </a:r>
                      <a:r>
                        <a:rPr lang="ru-RU" sz="1400" b="0" dirty="0"/>
                        <a:t> верхней губы и неба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dirty="0"/>
                        <a:t>Б. Синдром </a:t>
                      </a:r>
                      <a:r>
                        <a:rPr lang="ru-RU" sz="1600" b="0" dirty="0" err="1"/>
                        <a:t>Клайнфельтера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2. Задержка роста,</a:t>
                      </a:r>
                      <a:r>
                        <a:rPr lang="ru-RU" sz="1400" b="0" baseline="0" dirty="0"/>
                        <a:t> у</a:t>
                      </a:r>
                      <a:r>
                        <a:rPr lang="ru-RU" sz="1400" b="0" dirty="0"/>
                        <a:t>мственная отсталость,</a:t>
                      </a:r>
                      <a:r>
                        <a:rPr lang="ru-RU" sz="1400" b="0" baseline="0" dirty="0"/>
                        <a:t> к</a:t>
                      </a:r>
                      <a:r>
                        <a:rPr lang="ru-RU" sz="1400" b="0" dirty="0"/>
                        <a:t>ороткая грудина,</a:t>
                      </a:r>
                      <a:r>
                        <a:rPr lang="ru-RU" sz="1400" b="0" baseline="0" dirty="0"/>
                        <a:t> м</a:t>
                      </a:r>
                      <a:r>
                        <a:rPr lang="ru-RU" sz="1400" b="0" dirty="0"/>
                        <a:t>ышечный </a:t>
                      </a:r>
                      <a:r>
                        <a:rPr lang="ru-RU" sz="1400" b="0" dirty="0" err="1"/>
                        <a:t>гипертонус</a:t>
                      </a:r>
                      <a:r>
                        <a:rPr lang="ru-RU" sz="1400" b="0" dirty="0"/>
                        <a:t>,</a:t>
                      </a:r>
                      <a:r>
                        <a:rPr lang="ru-RU" sz="1400" b="0" baseline="0" dirty="0"/>
                        <a:t> о</a:t>
                      </a:r>
                      <a:r>
                        <a:rPr lang="ru-RU" sz="1400" b="0" dirty="0"/>
                        <a:t>ткрытые швы черепа,</a:t>
                      </a:r>
                      <a:r>
                        <a:rPr lang="ru-RU" sz="1400" b="0" baseline="0" dirty="0"/>
                        <a:t> в</a:t>
                      </a:r>
                      <a:r>
                        <a:rPr lang="ru-RU" sz="1400" b="0" dirty="0"/>
                        <a:t>ыступающие наружные гениталии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dirty="0"/>
                        <a:t>В. Синдром </a:t>
                      </a:r>
                      <a:r>
                        <a:rPr lang="ru-RU" sz="1600" b="0" dirty="0" err="1"/>
                        <a:t>Патау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3. Маленький рост,</a:t>
                      </a:r>
                      <a:r>
                        <a:rPr lang="ru-RU" sz="1400" b="0" baseline="0" dirty="0"/>
                        <a:t> к</a:t>
                      </a:r>
                      <a:r>
                        <a:rPr lang="ru-RU" sz="1400" b="0" dirty="0"/>
                        <a:t>ороткая шея,</a:t>
                      </a:r>
                      <a:r>
                        <a:rPr lang="ru-RU" sz="1400" b="0" baseline="0" dirty="0"/>
                        <a:t> в</a:t>
                      </a:r>
                      <a:r>
                        <a:rPr lang="ru-RU" sz="1400" b="0" dirty="0"/>
                        <a:t>оронкообразная грудина,</a:t>
                      </a:r>
                      <a:r>
                        <a:rPr lang="ru-RU" sz="1400" b="0" baseline="0" dirty="0"/>
                        <a:t> б</a:t>
                      </a:r>
                      <a:r>
                        <a:rPr lang="ru-RU" sz="1400" b="0" dirty="0"/>
                        <a:t>есплодие,</a:t>
                      </a:r>
                      <a:r>
                        <a:rPr lang="ru-RU" sz="1400" b="0" baseline="0" dirty="0"/>
                        <a:t> с</a:t>
                      </a:r>
                      <a:r>
                        <a:rPr lang="ru-RU" sz="1400" b="0" dirty="0"/>
                        <a:t>лабое развитие половых признаков,</a:t>
                      </a:r>
                      <a:r>
                        <a:rPr lang="ru-RU" sz="1400" b="0" baseline="0" dirty="0"/>
                        <a:t> у</a:t>
                      </a:r>
                      <a:r>
                        <a:rPr lang="ru-RU" sz="1400" b="0" dirty="0"/>
                        <a:t>мственная отсталость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dirty="0"/>
                        <a:t>Г. Синдром </a:t>
                      </a:r>
                      <a:r>
                        <a:rPr lang="ru-RU" sz="1600" b="0" dirty="0" err="1"/>
                        <a:t>Эдраврдса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4. Небольшой рост,</a:t>
                      </a:r>
                      <a:r>
                        <a:rPr lang="ru-RU" sz="1400" baseline="0" dirty="0"/>
                        <a:t> с</a:t>
                      </a:r>
                      <a:r>
                        <a:rPr lang="ru-RU" sz="1400" dirty="0"/>
                        <a:t>лабоумие,</a:t>
                      </a:r>
                      <a:r>
                        <a:rPr lang="ru-RU" sz="1400" baseline="0" dirty="0"/>
                        <a:t> н</a:t>
                      </a:r>
                      <a:r>
                        <a:rPr lang="ru-RU" sz="1400" dirty="0"/>
                        <a:t>ебольшая голова со скошенным затылком,</a:t>
                      </a:r>
                      <a:r>
                        <a:rPr lang="ru-RU" sz="1400" baseline="0" dirty="0"/>
                        <a:t> к</a:t>
                      </a:r>
                      <a:r>
                        <a:rPr lang="ru-RU" sz="1400" dirty="0"/>
                        <a:t>осые глазные щели, короткий нос с широкой переносицей,</a:t>
                      </a:r>
                      <a:r>
                        <a:rPr lang="ru-RU" sz="1400" baseline="0" dirty="0"/>
                        <a:t> п</a:t>
                      </a:r>
                      <a:r>
                        <a:rPr lang="ru-RU" sz="1400" dirty="0"/>
                        <a:t>олуоткрытый рот с высунутым языком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dirty="0"/>
                        <a:t>Д. Синдром Дауна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5. Высокий рост,</a:t>
                      </a:r>
                      <a:r>
                        <a:rPr lang="ru-RU" sz="1400" baseline="0" dirty="0"/>
                        <a:t> д</a:t>
                      </a:r>
                      <a:r>
                        <a:rPr lang="ru-RU" sz="1400" dirty="0"/>
                        <a:t>линные конечности,</a:t>
                      </a:r>
                      <a:r>
                        <a:rPr lang="ru-RU" sz="1400" baseline="0" dirty="0"/>
                        <a:t> б</a:t>
                      </a:r>
                      <a:r>
                        <a:rPr lang="ru-RU" sz="1400" dirty="0"/>
                        <a:t>есплодие,</a:t>
                      </a:r>
                      <a:r>
                        <a:rPr lang="ru-RU" sz="1400" baseline="0" dirty="0"/>
                        <a:t> р</a:t>
                      </a:r>
                      <a:r>
                        <a:rPr lang="ru-RU" sz="1400" dirty="0"/>
                        <a:t>азвитие молочных желез,</a:t>
                      </a:r>
                      <a:r>
                        <a:rPr lang="ru-RU" sz="1400" baseline="0" dirty="0"/>
                        <a:t> с</a:t>
                      </a:r>
                      <a:r>
                        <a:rPr lang="ru-RU" sz="1400" dirty="0"/>
                        <a:t>клонность к ожирению,</a:t>
                      </a:r>
                      <a:r>
                        <a:rPr lang="ru-RU" sz="1400" baseline="0" dirty="0"/>
                        <a:t> р</a:t>
                      </a:r>
                      <a:r>
                        <a:rPr lang="ru-RU" sz="1400" dirty="0"/>
                        <a:t>азнообразные нарушения психики, снижение интеллекта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216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9619796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435280" cy="411110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здоровой матери, не являющейся носителем гена гемофилии, и больного гемофилией отца (рецессивный признак — h) родились две дочери и два сына. Составьте схему решения задачи. Определите генотипы родителей, генотипы и фенотипы потомства, если признак свертываемости крови сцеплен с полом.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Глухота — ауто­сом­ный признак; даль­то­низм – признак, сцеплен­ный с полом. В браке здо­ро­вых ро­ди­те­лей ро­дил­ся ребёнок глу­хой дальтоник. Со­ставь­те схему ре­ше­ния задачи. Опре­де­ли­те ге­но­ти­пы ро­ди­те­лей и ребёнка, его пол, ге­но­ти­пы и фе­но­ти­пы воз­мож­но­го потомства, ве­ро­ят­ность рож­де­ния детей с обе­и­ми аномалиями. Какие за­ко­ны на­след­ствен­но­сти про­яв­ля­ют­ся в дан­ном случае? Ответ обоснуйте.</a:t>
            </a:r>
          </a:p>
        </p:txBody>
      </p:sp>
    </p:spTree>
    <p:extLst>
      <p:ext uri="{BB962C8B-B14F-4D97-AF65-F5344CB8AC3E}">
        <p14:creationId xmlns:p14="http://schemas.microsoft.com/office/powerpoint/2010/main" val="27255587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9779687"/>
              </p:ext>
            </p:extLst>
          </p:nvPr>
        </p:nvGraphicFramePr>
        <p:xfrm>
          <a:off x="323528" y="123478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9826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05979"/>
            <a:ext cx="2098576" cy="7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800" dirty="0"/>
              <a:t>03.04.2022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Геномные </a:t>
            </a:r>
          </a:p>
          <a:p>
            <a:pPr marL="0" indent="0" algn="ctr">
              <a:buNone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мутации</a:t>
            </a:r>
          </a:p>
        </p:txBody>
      </p:sp>
    </p:spTree>
    <p:extLst>
      <p:ext uri="{BB962C8B-B14F-4D97-AF65-F5344CB8AC3E}">
        <p14:creationId xmlns:p14="http://schemas.microsoft.com/office/powerpoint/2010/main" val="36375250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/>
              <a:t>Геномные мутации</a:t>
            </a:r>
            <a:r>
              <a:rPr lang="ru-RU" sz="2800" dirty="0"/>
              <a:t> - это мутации, которые приводят к добавлению либо утрате одной, нескольких или полного гаплоидного набора хромосом.</a:t>
            </a:r>
          </a:p>
        </p:txBody>
      </p:sp>
    </p:spTree>
    <p:extLst>
      <p:ext uri="{BB962C8B-B14F-4D97-AF65-F5344CB8AC3E}">
        <p14:creationId xmlns:p14="http://schemas.microsoft.com/office/powerpoint/2010/main" val="20169683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17010"/>
              </p:ext>
            </p:extLst>
          </p:nvPr>
        </p:nvGraphicFramePr>
        <p:xfrm>
          <a:off x="395536" y="1203598"/>
          <a:ext cx="8363271" cy="26950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7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7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18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</a:t>
                      </a:r>
                      <a:r>
                        <a:rPr lang="ru-RU" sz="2400" baseline="0" dirty="0"/>
                        <a:t>е синдрома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Изменение</a:t>
                      </a:r>
                      <a:r>
                        <a:rPr lang="ru-RU" sz="2400" baseline="0" dirty="0"/>
                        <a:t> генома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Сопутствующие нарушения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097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048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Синдром </a:t>
            </a:r>
            <a:r>
              <a:rPr lang="ru-RU" sz="3200" b="1" i="1" dirty="0" err="1"/>
              <a:t>Шершевского</a:t>
            </a:r>
            <a:r>
              <a:rPr lang="ru-RU" sz="3200" b="1" i="1" dirty="0"/>
              <a:t>-Тернера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3"/>
            <a:ext cx="3168352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/>
              <a:t>Утрата второй Х хромосомы </a:t>
            </a:r>
          </a:p>
          <a:p>
            <a:pPr marL="0" indent="0" algn="ctr">
              <a:buNone/>
            </a:pPr>
            <a:r>
              <a:rPr lang="ru-RU" sz="1600" b="1" dirty="0"/>
              <a:t>у женщин (Х0)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9"/>
          <a:stretch/>
        </p:blipFill>
        <p:spPr bwMode="auto">
          <a:xfrm>
            <a:off x="683568" y="1419621"/>
            <a:ext cx="2448272" cy="359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13159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Маленький рост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Короткая шея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Воронкообразная грудина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Бесплодие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Слабое развитие половых признаков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Умственная отсталость</a:t>
            </a:r>
          </a:p>
        </p:txBody>
      </p:sp>
    </p:spTree>
    <p:extLst>
      <p:ext uri="{BB962C8B-B14F-4D97-AF65-F5344CB8AC3E}">
        <p14:creationId xmlns:p14="http://schemas.microsoft.com/office/powerpoint/2010/main" val="24801378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Синдром </a:t>
            </a:r>
            <a:r>
              <a:rPr lang="ru-RU" sz="3200" b="1" i="1" dirty="0" err="1"/>
              <a:t>Клайнфельтера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1"/>
            <a:ext cx="3168352" cy="5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Лишняя Х хромосома у мужчин (ХХУ)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84355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Высокий рост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Длинные конечности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Бесплодие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Развитие молочных желез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Склонность к ожирению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Разнообразные нарушения психики, снижение интеллекта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14734" r="55495" b="21361"/>
          <a:stretch/>
        </p:blipFill>
        <p:spPr bwMode="auto">
          <a:xfrm>
            <a:off x="228733" y="1635646"/>
            <a:ext cx="3548148" cy="303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06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Синдром </a:t>
            </a:r>
            <a:r>
              <a:rPr lang="ru-RU" sz="3200" b="1" i="1" dirty="0" err="1"/>
              <a:t>Патау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1"/>
            <a:ext cx="3168352" cy="5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Лишняя хромосома в 13 паре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843558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Пороки головного мозга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Полидактилия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Глухота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Умственная отсталость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Низко расположенные уши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Незаращение</a:t>
            </a:r>
            <a:r>
              <a:rPr lang="ru-RU" sz="2800" dirty="0"/>
              <a:t> верхней губы и неба</a:t>
            </a:r>
          </a:p>
        </p:txBody>
      </p:sp>
      <p:pic>
        <p:nvPicPr>
          <p:cNvPr id="3074" name="Picture 2" descr="http://peir.path.uab.edu/library/_data/i/upload/2013/08/06/20130806111509-f68f7656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254961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581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Синдром Эдвардса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1"/>
            <a:ext cx="3168352" cy="5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Лишняя хромосома в 18 паре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843558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Задержка роста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Умственная отсталость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Короткая грудина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Мышечный </a:t>
            </a:r>
            <a:r>
              <a:rPr lang="ru-RU" sz="2800" dirty="0" err="1"/>
              <a:t>гипертонус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Открытые швы черепа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Выступающие наружные гениталии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25641" r="3243" b="11657"/>
          <a:stretch/>
        </p:blipFill>
        <p:spPr bwMode="auto">
          <a:xfrm>
            <a:off x="467544" y="1563638"/>
            <a:ext cx="2736304" cy="329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421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515</Words>
  <Application>Microsoft Office PowerPoint</Application>
  <PresentationFormat>Экран (16:9)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Решение задачи на дигибридное скрещивание</vt:lpstr>
      <vt:lpstr>Презентация PowerPoint</vt:lpstr>
      <vt:lpstr>03.04.2022 г.</vt:lpstr>
      <vt:lpstr>Презентация PowerPoint</vt:lpstr>
      <vt:lpstr>Презентация PowerPoint</vt:lpstr>
      <vt:lpstr>Синдром Шершевского-Тернера</vt:lpstr>
      <vt:lpstr>Синдром Клайнфельтера</vt:lpstr>
      <vt:lpstr>Синдром Патау</vt:lpstr>
      <vt:lpstr>Синдром Эдвардса</vt:lpstr>
      <vt:lpstr>Синдром Дауна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Янишевская</cp:lastModifiedBy>
  <cp:revision>7</cp:revision>
  <dcterms:created xsi:type="dcterms:W3CDTF">2019-04-02T17:30:42Z</dcterms:created>
  <dcterms:modified xsi:type="dcterms:W3CDTF">2023-01-10T10:53:22Z</dcterms:modified>
</cp:coreProperties>
</file>