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7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7AC6F5E0-BEE5-4EA7-83C8-220DB450AA25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3FA42C18-BAF6-4C14-BE66-66C763E0DB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4727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6F5E0-BEE5-4EA7-83C8-220DB450AA25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42C18-BAF6-4C14-BE66-66C763E0DB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5494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6F5E0-BEE5-4EA7-83C8-220DB450AA25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42C18-BAF6-4C14-BE66-66C763E0DB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22217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6F5E0-BEE5-4EA7-83C8-220DB450AA25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42C18-BAF6-4C14-BE66-66C763E0DB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986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6F5E0-BEE5-4EA7-83C8-220DB450AA25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42C18-BAF6-4C14-BE66-66C763E0DB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131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6F5E0-BEE5-4EA7-83C8-220DB450AA25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42C18-BAF6-4C14-BE66-66C763E0DB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34021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6F5E0-BEE5-4EA7-83C8-220DB450AA25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42C18-BAF6-4C14-BE66-66C763E0DB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35243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6F5E0-BEE5-4EA7-83C8-220DB450AA25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42C18-BAF6-4C14-BE66-66C763E0DB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6285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6F5E0-BEE5-4EA7-83C8-220DB450AA25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42C18-BAF6-4C14-BE66-66C763E0DB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23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6F5E0-BEE5-4EA7-83C8-220DB450AA25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42C18-BAF6-4C14-BE66-66C763E0DB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4600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6F5E0-BEE5-4EA7-83C8-220DB450AA25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42C18-BAF6-4C14-BE66-66C763E0DB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441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6F5E0-BEE5-4EA7-83C8-220DB450AA25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42C18-BAF6-4C14-BE66-66C763E0DB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2550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6F5E0-BEE5-4EA7-83C8-220DB450AA25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42C18-BAF6-4C14-BE66-66C763E0DB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80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6F5E0-BEE5-4EA7-83C8-220DB450AA25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42C18-BAF6-4C14-BE66-66C763E0DB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14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6F5E0-BEE5-4EA7-83C8-220DB450AA25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42C18-BAF6-4C14-BE66-66C763E0DB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4048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6F5E0-BEE5-4EA7-83C8-220DB450AA25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42C18-BAF6-4C14-BE66-66C763E0DB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0120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6F5E0-BEE5-4EA7-83C8-220DB450AA25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42C18-BAF6-4C14-BE66-66C763E0DB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471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AC6F5E0-BEE5-4EA7-83C8-220DB450AA25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3FA42C18-BAF6-4C14-BE66-66C763E0DB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633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Виды чтения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 Этапы работы над текстом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1445620"/>
          </a:xfrm>
        </p:spPr>
        <p:txBody>
          <a:bodyPr/>
          <a:lstStyle/>
          <a:p>
            <a:r>
              <a:rPr lang="ru-RU" dirty="0"/>
              <a:t>Учитель английского языка</a:t>
            </a:r>
          </a:p>
          <a:p>
            <a:r>
              <a:rPr lang="ru-RU" dirty="0"/>
              <a:t>Катанская Л.В.</a:t>
            </a:r>
          </a:p>
          <a:p>
            <a:r>
              <a:rPr lang="ru-RU" dirty="0" smtClean="0"/>
              <a:t>ОЧУ </a:t>
            </a:r>
            <a:r>
              <a:rPr lang="ru-RU" dirty="0"/>
              <a:t>«Свято-Владимирская Православная школа»</a:t>
            </a:r>
          </a:p>
        </p:txBody>
      </p:sp>
    </p:spTree>
    <p:extLst>
      <p:ext uri="{BB962C8B-B14F-4D97-AF65-F5344CB8AC3E}">
        <p14:creationId xmlns:p14="http://schemas.microsoft.com/office/powerpoint/2010/main" val="274900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Наиболее употребляемые </a:t>
            </a: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уроках на текстовом этапе работы с текстами упражнения: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2900" y="2603500"/>
            <a:ext cx="11188700" cy="40259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1.Прочтите текст, разделите его на смысловые части, подберите названия к каждой из них.</a:t>
            </a:r>
          </a:p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Прочтите текст и выделите основные темы повествования.</a:t>
            </a:r>
          </a:p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Прочтите текст, отметьте (выпишите) места, раскрывающие разные аспекты проблемы.</a:t>
            </a:r>
          </a:p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4.Прочтите текст и найдите в каждой части по одному предложению, передающему основную мысль этой части.</a:t>
            </a:r>
          </a:p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5.Прочтите текст и перечислите вопросы, освещаемые в нём.</a:t>
            </a:r>
          </a:p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6.Прочтите текст и расположите пункты плана согласно логике повествования.</a:t>
            </a:r>
          </a:p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7.Прочтите текст и передайте его основную идею несколькими предложениями.</a:t>
            </a:r>
          </a:p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8.Прочтите текст, с тем, чтобы ответить на вопросы по основному содержанию текста.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75651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7754" y="2603500"/>
            <a:ext cx="10681445" cy="38989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9.Скажите, какие из приведённых утверждений соответствуют содержанию теста.</a:t>
            </a:r>
          </a:p>
          <a:p>
            <a:pPr>
              <a:lnSpc>
                <a:spcPct val="90000"/>
              </a:lnSpc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10.Найдите (зачитайте, выпишите) главные (ключевые) факты текста.</a:t>
            </a:r>
          </a:p>
          <a:p>
            <a:pPr>
              <a:lnSpc>
                <a:spcPct val="90000"/>
              </a:lnSpc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11.Расположите следующие предложения текста в логической последовательности и пронумеруйте их по порядку.</a:t>
            </a:r>
          </a:p>
          <a:p>
            <a:pPr>
              <a:lnSpc>
                <a:spcPct val="90000"/>
              </a:lnSpc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12.Составьте список вопросов к тексту.</a:t>
            </a:r>
          </a:p>
          <a:p>
            <a:pPr>
              <a:lnSpc>
                <a:spcPct val="90000"/>
              </a:lnSpc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13.Подготовьте план пересказа текста.</a:t>
            </a:r>
          </a:p>
          <a:p>
            <a:pPr>
              <a:lnSpc>
                <a:spcPct val="90000"/>
              </a:lnSpc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14.Разделите текст на смысловые части и озаглавьте их.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23170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5" y="681568"/>
            <a:ext cx="8761413" cy="1096432"/>
          </a:xfrm>
        </p:spPr>
        <p:txBody>
          <a:bodyPr/>
          <a:lstStyle/>
          <a:p>
            <a:r>
              <a:rPr lang="ru-RU" dirty="0"/>
              <a:t>Этапы работы с текстом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0700" y="2603500"/>
            <a:ext cx="10528300" cy="3416300"/>
          </a:xfrm>
        </p:spPr>
        <p:txBody>
          <a:bodyPr/>
          <a:lstStyle/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Послетекстовый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использование содержания текста для развития умений школьников выражать свои мысли в устной и письменной речи. Предлагаемые на этом этапе упражнения направлены на развитие умений репродуктивного плана, репродуктивно-продуктивного и продуктивного.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2596" y="3075401"/>
            <a:ext cx="8766808" cy="70719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9958" y="4254499"/>
            <a:ext cx="4636410" cy="280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5944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9254" y="647700"/>
            <a:ext cx="8761413" cy="1244600"/>
          </a:xfrm>
        </p:spPr>
        <p:txBody>
          <a:bodyPr/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употребляемые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данном этапе работы упражнения: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900" y="2336800"/>
            <a:ext cx="11823700" cy="4394200"/>
          </a:xfrm>
        </p:spPr>
        <p:txBody>
          <a:bodyPr>
            <a:noAutofit/>
          </a:bodyPr>
          <a:lstStyle/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1.Опираясь на содержание прочитанного текста, закончите предложения, используя предлагаемые варианты.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2.Используя материал текста, ответьте на вопросы.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3.Прочтите план текста и скажите, достаточно ли полно он передаёт содержание текста.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4.Прочтите вслух предложения, которые поясняют название рассказа.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5.Прочтите вслух предложения, которые иллюстрируют мнение автора текста по вопросу…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6.Выберите правильные ответы из нескольких данных.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7.Прокомменируйте следующие положения взятые из текста.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576847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9400" y="2311400"/>
            <a:ext cx="11747500" cy="4267200"/>
          </a:xfrm>
        </p:spPr>
        <p:txBody>
          <a:bodyPr>
            <a:noAutofit/>
          </a:bodyPr>
          <a:lstStyle/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1.Опираясь на содержание прочитанного текста, закончите предложения, используя предлагаемые варианты.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2.Используя материал текста, ответьте на вопросы.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3.Прочтите план текста и скажите, достаточно ли полно он передаёт содержание текста.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4.Прочтите вслух предложения, которые поясняют название рассказа.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5.Прочтите вслух предложения, которые иллюстрируют мнение автора текста по вопросу…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6.Выберите правильные ответы из нескольких данных.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7.Прокомменируйте следующие положения взятые из текста.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358962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6100" y="2603500"/>
            <a:ext cx="10223500" cy="3416300"/>
          </a:xfrm>
        </p:spPr>
        <p:txBody>
          <a:bodyPr>
            <a:normAutofit fontScale="92500" lnSpcReduction="20000"/>
          </a:bodyPr>
          <a:lstStyle/>
          <a:p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16.Прочтите текст и выразите своё согласие (несогласие) с приведёнными ниже утверждениями из текста.</a:t>
            </a:r>
          </a:p>
          <a:p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17.Составьте план прочитанного текста.</a:t>
            </a:r>
          </a:p>
          <a:p>
            <a:pPr algn="just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18.Перескажите текст на родном языке.</a:t>
            </a:r>
          </a:p>
          <a:p>
            <a:pPr algn="just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19.Сформулируйте цель, которую, на ваш взгляд, ставил перед собой автор текста.</a:t>
            </a:r>
          </a:p>
          <a:p>
            <a:pPr algn="just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20. Выразите своё отношение к прочитанному. Скажите, согласны ли вы с оценкой автором событий, фактов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87093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Заключение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видно из всего сказанного выше, текст является основой для развития умений учащихся выражать свои мысли в устной и письменной форме. Учащиеся отвечают на вопросы к тексту, комментируют его содержание, высказывают свою точку зрения на полученную информацию, составляют письменный вариант собственного текста и т.д.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2585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4750342" cy="2283823"/>
          </a:xfrm>
        </p:spPr>
        <p:txBody>
          <a:bodyPr>
            <a:normAutofit/>
          </a:bodyPr>
          <a:lstStyle/>
          <a:p>
            <a:r>
              <a:rPr lang="ru-RU" sz="4800" dirty="0">
                <a:solidFill>
                  <a:schemeClr val="tx2">
                    <a:lumMod val="75000"/>
                  </a:schemeClr>
                </a:solidFill>
              </a:rPr>
              <a:t>Виды чтения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956" y="1879600"/>
            <a:ext cx="4351023" cy="3081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718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2349500" y="1041399"/>
            <a:ext cx="7264400" cy="774701"/>
          </a:xfrm>
        </p:spPr>
        <p:txBody>
          <a:bodyPr/>
          <a:lstStyle/>
          <a:p>
            <a:r>
              <a:rPr lang="ru-RU" dirty="0"/>
              <a:t>Виды чтения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31800" y="2603500"/>
            <a:ext cx="5548312" cy="3797300"/>
          </a:xfrm>
        </p:spPr>
        <p:txBody>
          <a:bodyPr>
            <a:normAutofit fontScale="92500" lnSpcReduction="10000"/>
          </a:bodyPr>
          <a:lstStyle/>
          <a:p>
            <a:r>
              <a:rPr lang="ru-RU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Ознакомительное чтение</a:t>
            </a:r>
            <a:r>
              <a:rPr lang="en-US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(normal fast reading/average reading/survey reading).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Это, например, чтение художественной литературы. Цель — ознакомление с основным содержанием текста, полнота понимания составляет около 75% </a:t>
            </a:r>
            <a:r>
              <a:rPr lang="ru-RU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main</a:t>
            </a:r>
            <a:r>
              <a:rPr lang="ru-RU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ideas</a:t>
            </a:r>
            <a:r>
              <a:rPr lang="ru-RU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supporting</a:t>
            </a:r>
            <a:r>
              <a:rPr lang="ru-RU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details</a:t>
            </a:r>
            <a:r>
              <a:rPr lang="ru-RU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Быстрый вид чтения, скорость не менее 180-200 слов в минуту (для английского языка). </a:t>
            </a:r>
            <a:r>
              <a:rPr lang="ru-RU" sz="2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Это чтение «для себя», без предварительной специальной установки на последующее использование или воспроизведение полученной информации.</a:t>
            </a:r>
            <a:endParaRPr lang="ru-RU" sz="2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5691188" cy="3797300"/>
          </a:xfrm>
        </p:spPr>
        <p:txBody>
          <a:bodyPr>
            <a:normAutofit fontScale="92500" lnSpcReduction="10000"/>
          </a:bodyPr>
          <a:lstStyle/>
          <a:p>
            <a:r>
              <a:rPr lang="ru-RU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Просмотровое чтение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skimming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 Цель — просмотр текста с целью определить, необходим ли он, определить, какие вопросы в нем поднимаются. Просматриваются заголовки, подзаголовки. Полнота понимания невелика, скорость около 500 слов в минуту.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просмотровом чтении иногда достаточно ознакомиться с содержанием первого абзаца и ключевого предложения и просмотреть текст.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7544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Виды чтения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Поисковое чтение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search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reading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 Цель — поиск информации о которой известно, что она в тексте есть. Скорость — более 300 слов в минуту. 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Его цель — быстрое нахождение в тексте или в массиве текстов вполне определенных данных (фактов, характеристик, цифровых показателей, указаний).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6634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Этапы работы с текстом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451100"/>
            <a:ext cx="9296400" cy="4152900"/>
          </a:xfrm>
        </p:spPr>
      </p:pic>
    </p:spTree>
    <p:extLst>
      <p:ext uri="{BB962C8B-B14F-4D97-AF65-F5344CB8AC3E}">
        <p14:creationId xmlns:p14="http://schemas.microsoft.com/office/powerpoint/2010/main" val="1500841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Этапы работы с текстом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8000" y="2451100"/>
            <a:ext cx="10655299" cy="431800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Предтекстовый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пробуждение и стимулирование мотивации к работе с текстом. Здесь необходимо соблюдать одно важное правило: вся предварительная работа над текстом не должна касаться его содержания, иначе школьникам будет неинтересно его читать.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первых этапах работы с текстом учитель должен облегчить учащимся процесс понимания содержания и показать им ряд важных стратегических моментов работы над аутентичным текстом: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перед чтением по заголовку и (или) по структуре текста, по рисункам, сопровождающим текст, к какому виду (типу) этот текст относится (например, кулинарный рецепт или объявление в газету); о чем или о ком может идти в нем речь</a:t>
            </a:r>
            <a:r>
              <a:rPr lang="ru-RU" sz="2400" dirty="0"/>
              <a:t>….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4074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3" y="660400"/>
            <a:ext cx="8761413" cy="1371600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употребляемые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данном этапе работы упражнения: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2100" y="2603500"/>
            <a:ext cx="11303000" cy="3784600"/>
          </a:xfrm>
        </p:spPr>
        <p:txBody>
          <a:bodyPr>
            <a:no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1.Прочтите заглавие и скажите, о чём (ком) будет идти речь в данном тексте.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2.Скажите, о чем, судя по заглавию, рисункам, графикам и концовке, может идти речь в данном тексте. Прочтите текст, найдите подтверждение или опровержение вашему предположению.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3.Прочтите первые предложения абзацев и назовите вопросы, которые будут рассматриваться в данном тексте.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4.Прочтите последний абзац текста и скажите, какое содержание может предшествовать данному выводу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39537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2100" y="2768600"/>
            <a:ext cx="11353799" cy="37592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5.Ознакомьтесь с новыми словами и словосочетаниями. (Слова и словосочетания даны с переводом.) не читая текст, скажите, о чем может идти в нем речь.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6.Подчеркните в тексте слова и словосочетания, которые можно выделить в качестве ключевых.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7.Прочтите абзац и постарайтесь понять его, не обращая внимания на незнакомые слова.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8.Сократите предложения (абзацы) текста, оставляя лишь слова несущие основную смысловую нагрузку.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9.Найдите и подчеркните конструкции предложений, перевод которых даётся под чертой.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10.В каждом абзаце текста определите ключевое предложение. Найдите абзац, который содержит основную мысль всего текста.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1354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Этапы работы с текстом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Текстовый (чтение текста, отдельных его частей)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целью решения конкретной коммуникативной задачи, сформулированной в задании к тексту и поставленной учащимся перед чтением самого текста. Объектом контроля чтения должно быть его понимание. При этом контроль понимания прочитанного текста должен быть связан как с коммуникативными задачами, которые ставятся перед учащимися, так и с видом чтения. Повторное прочтение текста может ориентировать учащихся на понимание деталей и их оценку и т.п.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09902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Ион (конференц-зал)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он (конференц-зал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107</TotalTime>
  <Words>1064</Words>
  <Application>Microsoft Office PowerPoint</Application>
  <PresentationFormat>Широкоэкранный</PresentationFormat>
  <Paragraphs>67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Calibri</vt:lpstr>
      <vt:lpstr>Franklin Gothic Book</vt:lpstr>
      <vt:lpstr>Franklin Gothic Medium</vt:lpstr>
      <vt:lpstr>Times New Roman</vt:lpstr>
      <vt:lpstr>Wingdings 3</vt:lpstr>
      <vt:lpstr>Ион (конференц-зал)</vt:lpstr>
      <vt:lpstr>Виды чтения  Этапы работы над текстом </vt:lpstr>
      <vt:lpstr>Презентация PowerPoint</vt:lpstr>
      <vt:lpstr>Виды чтения</vt:lpstr>
      <vt:lpstr>Виды чтения</vt:lpstr>
      <vt:lpstr>Этапы работы с текстом</vt:lpstr>
      <vt:lpstr>Этапы работы с текстом</vt:lpstr>
      <vt:lpstr>Наиболее употребляемые на данном этапе работы упражнения: </vt:lpstr>
      <vt:lpstr>Презентация PowerPoint</vt:lpstr>
      <vt:lpstr>Этапы работы с текстом</vt:lpstr>
      <vt:lpstr>Наиболее употребляемые на уроках на текстовом этапе работы с текстами упражнения: </vt:lpstr>
      <vt:lpstr>Презентация PowerPoint</vt:lpstr>
      <vt:lpstr>Этапы работы с текстом</vt:lpstr>
      <vt:lpstr>Наиболее употребляемые на данном этапе работы упражнения: </vt:lpstr>
      <vt:lpstr>Презентация PowerPoint</vt:lpstr>
      <vt:lpstr>Презентация PowerPoint</vt:lpstr>
      <vt:lpstr>Заключение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Sony;Катанская Л.В.</dc:creator>
  <cp:lastModifiedBy>Учетная запись Майкрософт</cp:lastModifiedBy>
  <cp:revision>18</cp:revision>
  <dcterms:created xsi:type="dcterms:W3CDTF">2023-12-09T16:42:39Z</dcterms:created>
  <dcterms:modified xsi:type="dcterms:W3CDTF">2023-12-19T10:02:37Z</dcterms:modified>
</cp:coreProperties>
</file>