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0" r:id="rId3"/>
    <p:sldId id="258" r:id="rId4"/>
    <p:sldId id="260" r:id="rId5"/>
    <p:sldId id="262" r:id="rId6"/>
    <p:sldId id="29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7" r:id="rId20"/>
    <p:sldId id="275" r:id="rId21"/>
    <p:sldId id="276" r:id="rId22"/>
    <p:sldId id="277" r:id="rId23"/>
    <p:sldId id="288"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3/25/2023</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3/25/2023</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jpg"/><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585" y="2212340"/>
            <a:ext cx="10942955" cy="1082675"/>
          </a:xfrm>
        </p:spPr>
        <p:txBody>
          <a:bodyPr/>
          <a:lstStyle/>
          <a:p>
            <a:r>
              <a:rPr lang="en-US" dirty="0"/>
              <a:t>Особенности приготовления пищи в походных условиях</a:t>
            </a:r>
          </a:p>
        </p:txBody>
      </p:sp>
      <p:sp>
        <p:nvSpPr>
          <p:cNvPr id="3" name="Subtitle 2"/>
          <p:cNvSpPr>
            <a:spLocks noGrp="1"/>
          </p:cNvSpPr>
          <p:nvPr>
            <p:ph type="subTitle" idx="1"/>
          </p:nvPr>
        </p:nvSpPr>
        <p:spPr>
          <a:xfrm>
            <a:off x="2521585" y="525780"/>
            <a:ext cx="7740650" cy="814070"/>
          </a:xfrm>
        </p:spPr>
        <p:txBody>
          <a:bodyPr/>
          <a:lstStyle/>
          <a:p>
            <a:r>
              <a:rPr lang="en-US" sz="2000"/>
              <a:t>ОЧУ </a:t>
            </a:r>
            <a:r>
              <a:rPr lang="en-US" sz="2400"/>
              <a:t>«Свято – Владимирская Православная школа»</a:t>
            </a:r>
          </a:p>
          <a:p>
            <a:r>
              <a:rPr lang="en-US" sz="2400"/>
              <a:t>Технология 6 класс</a:t>
            </a:r>
          </a:p>
        </p:txBody>
      </p:sp>
      <p:sp>
        <p:nvSpPr>
          <p:cNvPr id="4" name="TextBox 3"/>
          <p:cNvSpPr txBox="1"/>
          <p:nvPr/>
        </p:nvSpPr>
        <p:spPr>
          <a:xfrm>
            <a:off x="8312727" y="4954386"/>
            <a:ext cx="3452484" cy="646331"/>
          </a:xfrm>
          <a:prstGeom prst="rect">
            <a:avLst/>
          </a:prstGeom>
          <a:noFill/>
        </p:spPr>
        <p:txBody>
          <a:bodyPr wrap="none" rtlCol="0">
            <a:spAutoFit/>
          </a:bodyPr>
          <a:lstStyle/>
          <a:p>
            <a:pPr algn="ctr"/>
            <a:r>
              <a:rPr lang="ru-RU" dirty="0" smtClean="0"/>
              <a:t>Создала учитель технологии </a:t>
            </a:r>
            <a:br>
              <a:rPr lang="ru-RU" dirty="0" smtClean="0"/>
            </a:br>
            <a:r>
              <a:rPr lang="ru-RU" dirty="0" smtClean="0"/>
              <a:t>Терехова Вера Владимировна</a:t>
            </a:r>
            <a:endParaRPr lang="ru-RU" dirty="0"/>
          </a:p>
        </p:txBody>
      </p:sp>
      <p:sp>
        <p:nvSpPr>
          <p:cNvPr id="5" name="TextBox 4"/>
          <p:cNvSpPr txBox="1"/>
          <p:nvPr/>
        </p:nvSpPr>
        <p:spPr>
          <a:xfrm>
            <a:off x="5418567" y="6068291"/>
            <a:ext cx="973343" cy="646331"/>
          </a:xfrm>
          <a:prstGeom prst="rect">
            <a:avLst/>
          </a:prstGeom>
          <a:noFill/>
        </p:spPr>
        <p:txBody>
          <a:bodyPr wrap="none" rtlCol="0">
            <a:spAutoFit/>
          </a:bodyPr>
          <a:lstStyle/>
          <a:p>
            <a:pPr algn="ctr"/>
            <a:r>
              <a:rPr lang="ru-RU" dirty="0" smtClean="0"/>
              <a:t>Москва</a:t>
            </a:r>
            <a:br>
              <a:rPr lang="ru-RU" dirty="0" smtClean="0"/>
            </a:br>
            <a:r>
              <a:rPr lang="ru-RU" dirty="0" smtClean="0"/>
              <a:t>2023</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8" y="273627"/>
            <a:ext cx="2208415" cy="582613"/>
          </a:xfrm>
        </p:spPr>
        <p:txBody>
          <a:bodyPr/>
          <a:lstStyle/>
          <a:p>
            <a:r>
              <a:rPr lang="ru-RU" dirty="0" smtClean="0"/>
              <a:t>Шалаш</a:t>
            </a:r>
            <a:endParaRPr lang="en-US" dirty="0"/>
          </a:p>
        </p:txBody>
      </p:sp>
      <p:sp>
        <p:nvSpPr>
          <p:cNvPr id="3" name="Content Placeholder 2"/>
          <p:cNvSpPr>
            <a:spLocks noGrp="1"/>
          </p:cNvSpPr>
          <p:nvPr>
            <p:ph idx="1"/>
          </p:nvPr>
        </p:nvSpPr>
        <p:spPr>
          <a:xfrm>
            <a:off x="376844" y="1216314"/>
            <a:ext cx="6032269" cy="3879388"/>
          </a:xfrm>
        </p:spPr>
        <p:txBody>
          <a:bodyPr/>
          <a:lstStyle/>
          <a:p>
            <a:r>
              <a:rPr lang="ru-RU" sz="2000" dirty="0"/>
              <a:t>Самый распространённый в туристических походах вид костра, когда поленья складываются под наклоном к центру, при этом поленья сгорают достаточно быстро посередине в верхней части, собирая основные угли по центру. Такой вид хорош для быстрого приготовления пищи в походных условиях, разогрева чайника. Для согревания ночью он не подходит, поскольку основной жар сосредоточен посередине в одном месте.</a:t>
            </a:r>
          </a:p>
          <a:p>
            <a:endParaRPr lang="en-US" sz="2000" dirty="0"/>
          </a:p>
        </p:txBody>
      </p:sp>
      <p:pic>
        <p:nvPicPr>
          <p:cNvPr id="4" name="Рисунок 3" descr="Шалаш"/>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2444" y="1471353"/>
            <a:ext cx="4372494" cy="454798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3913" y="182880"/>
            <a:ext cx="2665615" cy="991870"/>
          </a:xfrm>
        </p:spPr>
        <p:txBody>
          <a:bodyPr/>
          <a:lstStyle/>
          <a:p>
            <a:r>
              <a:rPr lang="ru-RU" b="1" dirty="0"/>
              <a:t>Колодец</a:t>
            </a:r>
            <a:r>
              <a:rPr lang="ru-RU" dirty="0"/>
              <a:t/>
            </a:r>
            <a:br>
              <a:rPr lang="ru-RU" dirty="0"/>
            </a:br>
            <a:endParaRPr lang="en-US" dirty="0"/>
          </a:p>
        </p:txBody>
      </p:sp>
      <p:sp>
        <p:nvSpPr>
          <p:cNvPr id="3" name="Content Placeholder 2"/>
          <p:cNvSpPr>
            <a:spLocks noGrp="1"/>
          </p:cNvSpPr>
          <p:nvPr>
            <p:ph idx="1"/>
          </p:nvPr>
        </p:nvSpPr>
        <p:spPr>
          <a:xfrm>
            <a:off x="609601" y="1174750"/>
            <a:ext cx="4959928" cy="2341534"/>
          </a:xfrm>
        </p:spPr>
        <p:txBody>
          <a:bodyPr/>
          <a:lstStyle/>
          <a:p>
            <a:r>
              <a:rPr lang="ru-RU" sz="2000" dirty="0"/>
              <a:t>Отличается от «шалаша» тем, что позволяет приготовить пищу в нескольких емкостях одновременно. Его конструкция состоит из расположенных на небольшом расстоянии параллельно друг другу двух длинных поленьев, поперек которых сверху кладутся еще два полена. Таким образом конструкция выкладывается до достижения необходимой высоты. Приготовление нескольких блюд одновременно возможно благодаря тому, что обеспечивается необходимый доступ кислорода и равномерное распределение огня по длине дров.</a:t>
            </a:r>
          </a:p>
          <a:p>
            <a:endParaRPr lang="en-US" dirty="0"/>
          </a:p>
        </p:txBody>
      </p:sp>
      <p:pic>
        <p:nvPicPr>
          <p:cNvPr id="4" name="Рисунок 3" descr="Колодец"/>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865" y="1496291"/>
            <a:ext cx="3898669" cy="351334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255" y="281940"/>
            <a:ext cx="3638204" cy="582613"/>
          </a:xfrm>
        </p:spPr>
        <p:txBody>
          <a:bodyPr/>
          <a:lstStyle/>
          <a:p>
            <a:r>
              <a:rPr lang="ru-RU" dirty="0" smtClean="0"/>
              <a:t>Финская свеча</a:t>
            </a:r>
            <a:endParaRPr lang="en-US" dirty="0"/>
          </a:p>
        </p:txBody>
      </p:sp>
      <p:sp>
        <p:nvSpPr>
          <p:cNvPr id="3" name="Content Placeholder 2"/>
          <p:cNvSpPr>
            <a:spLocks noGrp="1"/>
          </p:cNvSpPr>
          <p:nvPr>
            <p:ph idx="1"/>
          </p:nvPr>
        </p:nvSpPr>
        <p:spPr>
          <a:xfrm>
            <a:off x="609600" y="1174749"/>
            <a:ext cx="4901738" cy="4752225"/>
          </a:xfrm>
        </p:spPr>
        <p:txBody>
          <a:bodyPr/>
          <a:lstStyle/>
          <a:p>
            <a:r>
              <a:rPr lang="ru-RU" sz="1600" dirty="0"/>
              <a:t>Назначение костра-«свечи» состоит в разогреве воды для чая или приготовления пищи на охоте, рыбалке или в походе во время кратковременного привала. Такой костер не способен обогревать большую площадь вокруг себя, поскольку жар сосредоточен в самом его центре. Для его сооружения используется полено, верхушка которого разрубается на 6-8 частей в зависимости от его толщины. Внутрь раскола помещается трут с поленьями и разжигается. Свеча способна гореть около восьми часов, выделяя равномерное комфортное тепло вокруг себя на небольшую площадь. Этот вид подходит для разведения в теплую сухую погоду, поскольку группа не нуждается в сильном обогреве, и костер безопасен для окружающей среды.</a:t>
            </a:r>
          </a:p>
          <a:p>
            <a:endParaRPr lang="en-US" dirty="0"/>
          </a:p>
        </p:txBody>
      </p:sp>
      <p:pic>
        <p:nvPicPr>
          <p:cNvPr id="4" name="Рисунок 3" descr="Финская свеча"/>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714" y="1263535"/>
            <a:ext cx="4398645" cy="441405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12" y="0"/>
            <a:ext cx="9153422" cy="6856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t>Какая вода пригодна для приготовления пищи на костре</a:t>
            </a:r>
            <a:endParaRPr lang="en-US"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033" y="895581"/>
            <a:ext cx="9767454" cy="557172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41" y="353174"/>
            <a:ext cx="10124902" cy="5920047"/>
          </a:xfrm>
        </p:spPr>
      </p:pic>
    </p:spTree>
    <p:extLst>
      <p:ext uri="{BB962C8B-B14F-4D97-AF65-F5344CB8AC3E}">
        <p14:creationId xmlns:p14="http://schemas.microsoft.com/office/powerpoint/2010/main" val="322813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8567" y="223751"/>
            <a:ext cx="7179425" cy="582613"/>
          </a:xfrm>
        </p:spPr>
        <p:txBody>
          <a:bodyPr/>
          <a:lstStyle/>
          <a:p>
            <a:r>
              <a:rPr lang="ru-RU" dirty="0" smtClean="0"/>
              <a:t>Приготовление обеда на костре</a:t>
            </a:r>
            <a:endParaRPr lang="ru-RU" dirty="0"/>
          </a:p>
        </p:txBody>
      </p:sp>
      <p:sp>
        <p:nvSpPr>
          <p:cNvPr id="3" name="Объект 2"/>
          <p:cNvSpPr>
            <a:spLocks noGrp="1"/>
          </p:cNvSpPr>
          <p:nvPr>
            <p:ph idx="1"/>
          </p:nvPr>
        </p:nvSpPr>
        <p:spPr>
          <a:xfrm>
            <a:off x="579121" y="1099936"/>
            <a:ext cx="3286297" cy="3995766"/>
          </a:xfrm>
        </p:spPr>
        <p:txBody>
          <a:bodyPr/>
          <a:lstStyle/>
          <a:p>
            <a:r>
              <a:rPr lang="ru-RU" sz="2800" dirty="0" smtClean="0"/>
              <a:t>Меню:</a:t>
            </a:r>
          </a:p>
          <a:p>
            <a:r>
              <a:rPr lang="ru-RU" sz="2400" dirty="0" smtClean="0"/>
              <a:t>1. Салат из огурцов и помидоров;</a:t>
            </a:r>
          </a:p>
          <a:p>
            <a:r>
              <a:rPr lang="ru-RU" sz="2400" dirty="0" smtClean="0"/>
              <a:t>2. Борщ;</a:t>
            </a:r>
          </a:p>
          <a:p>
            <a:r>
              <a:rPr lang="ru-RU" sz="2400" dirty="0" smtClean="0"/>
              <a:t>3. Макароны  по-флотски;</a:t>
            </a:r>
          </a:p>
          <a:p>
            <a:r>
              <a:rPr lang="ru-RU" sz="2400" dirty="0" smtClean="0"/>
              <a:t>4. Чай на травах</a:t>
            </a:r>
          </a:p>
          <a:p>
            <a:endParaRPr lang="ru-RU" dirty="0" smtClean="0"/>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4234403054"/>
              </p:ext>
            </p:extLst>
          </p:nvPr>
        </p:nvGraphicFramePr>
        <p:xfrm>
          <a:off x="8145463" y="3771900"/>
          <a:ext cx="444500" cy="533400"/>
        </p:xfrm>
        <a:graphic>
          <a:graphicData uri="http://schemas.openxmlformats.org/presentationml/2006/ole">
            <mc:AlternateContent xmlns:mc="http://schemas.openxmlformats.org/markup-compatibility/2006">
              <mc:Choice xmlns:v="urn:schemas-microsoft-com:vml" Requires="v">
                <p:oleObj spid="_x0000_s3081" name="Объект упаковщика для оболочки" showAsIcon="1" r:id="rId3" imgW="444600" imgH="532800" progId="Package">
                  <p:embed/>
                </p:oleObj>
              </mc:Choice>
              <mc:Fallback>
                <p:oleObj name="Объект упаковщика для оболочки" showAsIcon="1" r:id="rId3" imgW="444600" imgH="532800" progId="Package">
                  <p:embed/>
                  <p:pic>
                    <p:nvPicPr>
                      <p:cNvPr id="0" name=""/>
                      <p:cNvPicPr/>
                      <p:nvPr/>
                    </p:nvPicPr>
                    <p:blipFill>
                      <a:blip r:embed="rId4"/>
                      <a:stretch>
                        <a:fillRect/>
                      </a:stretch>
                    </p:blipFill>
                    <p:spPr>
                      <a:xfrm>
                        <a:off x="8145463" y="3771900"/>
                        <a:ext cx="444500" cy="533400"/>
                      </a:xfrm>
                      <a:prstGeom prst="rect">
                        <a:avLst/>
                      </a:prstGeom>
                    </p:spPr>
                  </p:pic>
                </p:oleObj>
              </mc:Fallback>
            </mc:AlternateContent>
          </a:graphicData>
        </a:graphic>
      </p:graphicFrame>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3017" y="881150"/>
            <a:ext cx="8057805" cy="5503026"/>
          </a:xfrm>
          <a:prstGeom prst="rect">
            <a:avLst/>
          </a:prstGeom>
        </p:spPr>
      </p:pic>
    </p:spTree>
    <p:extLst>
      <p:ext uri="{BB962C8B-B14F-4D97-AF65-F5344CB8AC3E}">
        <p14:creationId xmlns:p14="http://schemas.microsoft.com/office/powerpoint/2010/main" val="286683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9265" y="207125"/>
            <a:ext cx="6913418" cy="582613"/>
          </a:xfrm>
        </p:spPr>
        <p:txBody>
          <a:bodyPr/>
          <a:lstStyle/>
          <a:p>
            <a:r>
              <a:rPr lang="ru-RU" dirty="0" smtClean="0"/>
              <a:t>Салат из огурцов и помидоров</a:t>
            </a:r>
            <a:endParaRPr lang="ru-RU" dirty="0"/>
          </a:p>
        </p:txBody>
      </p:sp>
      <p:sp>
        <p:nvSpPr>
          <p:cNvPr id="3" name="Объект 2"/>
          <p:cNvSpPr>
            <a:spLocks noGrp="1"/>
          </p:cNvSpPr>
          <p:nvPr>
            <p:ph idx="1"/>
          </p:nvPr>
        </p:nvSpPr>
        <p:spPr>
          <a:xfrm>
            <a:off x="609600" y="1005416"/>
            <a:ext cx="4851400" cy="5251451"/>
          </a:xfrm>
        </p:spPr>
        <p:txBody>
          <a:bodyPr/>
          <a:lstStyle/>
          <a:p>
            <a:pPr marL="0" indent="0">
              <a:buNone/>
            </a:pPr>
            <a:r>
              <a:rPr lang="ru-RU" sz="1600" dirty="0" smtClean="0"/>
              <a:t>Рецепт: (на 4-5 порций)</a:t>
            </a:r>
          </a:p>
          <a:p>
            <a:pPr marL="0" indent="0">
              <a:buNone/>
            </a:pPr>
            <a:r>
              <a:rPr lang="ru-RU" sz="1600" dirty="0" smtClean="0"/>
              <a:t>Огурцы – 4 шт.;</a:t>
            </a:r>
          </a:p>
          <a:p>
            <a:pPr marL="0" indent="0">
              <a:buNone/>
            </a:pPr>
            <a:r>
              <a:rPr lang="ru-RU" sz="1600" dirty="0" smtClean="0"/>
              <a:t>Помидоры – </a:t>
            </a:r>
            <a:r>
              <a:rPr lang="ru-RU" sz="1600" dirty="0"/>
              <a:t>5</a:t>
            </a:r>
            <a:r>
              <a:rPr lang="ru-RU" sz="1600" dirty="0" smtClean="0"/>
              <a:t> шт.;</a:t>
            </a:r>
          </a:p>
          <a:p>
            <a:pPr marL="0" indent="0">
              <a:buNone/>
            </a:pPr>
            <a:r>
              <a:rPr lang="ru-RU" sz="1600" dirty="0" smtClean="0"/>
              <a:t>Лук репчатый – 3 шт.;</a:t>
            </a:r>
          </a:p>
          <a:p>
            <a:pPr marL="0" indent="0">
              <a:buNone/>
            </a:pPr>
            <a:r>
              <a:rPr lang="ru-RU" sz="1600" dirty="0" smtClean="0"/>
              <a:t>Растительное масло – 4 ст. л.;</a:t>
            </a:r>
          </a:p>
          <a:p>
            <a:pPr marL="0" indent="0">
              <a:buNone/>
            </a:pPr>
            <a:r>
              <a:rPr lang="ru-RU" sz="1600" dirty="0" smtClean="0"/>
              <a:t>Чеснок – 4 зубчика;</a:t>
            </a:r>
          </a:p>
          <a:p>
            <a:pPr marL="0" indent="0">
              <a:buNone/>
            </a:pPr>
            <a:r>
              <a:rPr lang="ru-RU" sz="1600" dirty="0" smtClean="0"/>
              <a:t>Перец, соль, зелень по вкусу, уксус 1 ст. л.</a:t>
            </a:r>
            <a:endParaRPr lang="ru-RU" sz="1600" dirty="0"/>
          </a:p>
          <a:p>
            <a:pPr marL="0" indent="0">
              <a:buNone/>
            </a:pPr>
            <a:r>
              <a:rPr lang="ru-RU" sz="2000" dirty="0" smtClean="0"/>
              <a:t>Тщательно помыть все ингредиенты салата. </a:t>
            </a:r>
          </a:p>
          <a:p>
            <a:pPr marL="0" indent="0">
              <a:buNone/>
            </a:pPr>
            <a:r>
              <a:rPr lang="ru-RU" sz="2000" dirty="0" smtClean="0"/>
              <a:t>Нарезать полукольцами огурцы, помидоры, лук.</a:t>
            </a:r>
          </a:p>
          <a:p>
            <a:pPr marL="0" indent="0">
              <a:buNone/>
            </a:pPr>
            <a:r>
              <a:rPr lang="ru-RU" sz="2000" dirty="0" smtClean="0"/>
              <a:t>Мелко порезать чеснок. Все сложить в салатник. Залить приготовленной из растительного масла, уксуса, соли, перца заправкой, перемешать. </a:t>
            </a:r>
          </a:p>
          <a:p>
            <a:pPr marL="0" indent="0">
              <a:buNone/>
            </a:pPr>
            <a:r>
              <a:rPr lang="ru-RU" sz="2000" dirty="0" smtClean="0"/>
              <a:t>Салат готов.</a:t>
            </a:r>
            <a:endParaRPr lang="ru-RU" sz="2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1000" y="1005416"/>
            <a:ext cx="6517640" cy="5251451"/>
          </a:xfrm>
          <a:prstGeom prst="rect">
            <a:avLst/>
          </a:prstGeom>
        </p:spPr>
      </p:pic>
    </p:spTree>
    <p:extLst>
      <p:ext uri="{BB962C8B-B14F-4D97-AF65-F5344CB8AC3E}">
        <p14:creationId xmlns:p14="http://schemas.microsoft.com/office/powerpoint/2010/main" val="1672741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302" y="190500"/>
            <a:ext cx="1659774" cy="582613"/>
          </a:xfrm>
        </p:spPr>
        <p:txBody>
          <a:bodyPr/>
          <a:lstStyle/>
          <a:p>
            <a:r>
              <a:rPr lang="ru-RU" dirty="0" smtClean="0"/>
              <a:t>Борщ</a:t>
            </a:r>
            <a:endParaRPr lang="ru-RU" dirty="0"/>
          </a:p>
        </p:txBody>
      </p:sp>
      <p:sp>
        <p:nvSpPr>
          <p:cNvPr id="3" name="Объект 2"/>
          <p:cNvSpPr>
            <a:spLocks noGrp="1"/>
          </p:cNvSpPr>
          <p:nvPr>
            <p:ph idx="1"/>
          </p:nvPr>
        </p:nvSpPr>
        <p:spPr>
          <a:xfrm>
            <a:off x="509849" y="773113"/>
            <a:ext cx="3970711" cy="4962669"/>
          </a:xfrm>
        </p:spPr>
        <p:txBody>
          <a:bodyPr/>
          <a:lstStyle/>
          <a:p>
            <a:pPr marL="0" lvl="0" indent="0">
              <a:buNone/>
            </a:pPr>
            <a:r>
              <a:rPr lang="ru-RU" sz="2000" dirty="0" smtClean="0"/>
              <a:t>Вместо мяса </a:t>
            </a:r>
            <a:r>
              <a:rPr lang="ru-RU" sz="2000" dirty="0"/>
              <a:t>можно использовать сосиски или </a:t>
            </a:r>
            <a:r>
              <a:rPr lang="ru-RU" sz="2000" dirty="0" smtClean="0"/>
              <a:t>сардельки, </a:t>
            </a:r>
          </a:p>
          <a:p>
            <a:pPr marL="0" lvl="0" indent="0">
              <a:buNone/>
            </a:pPr>
            <a:r>
              <a:rPr lang="ru-RU" sz="2000" dirty="0" smtClean="0"/>
              <a:t>капуста </a:t>
            </a:r>
            <a:r>
              <a:rPr lang="ru-RU" sz="2000" dirty="0"/>
              <a:t>— 0.5 кочана</a:t>
            </a:r>
            <a:r>
              <a:rPr lang="ru-RU" sz="2000" dirty="0" smtClean="0"/>
              <a:t>,</a:t>
            </a:r>
          </a:p>
          <a:p>
            <a:pPr marL="0" lvl="0" indent="0">
              <a:buNone/>
            </a:pPr>
            <a:r>
              <a:rPr lang="ru-RU" sz="2000" dirty="0" smtClean="0"/>
              <a:t>картошка </a:t>
            </a:r>
            <a:r>
              <a:rPr lang="ru-RU" sz="2000" dirty="0"/>
              <a:t>— 8 шт., </a:t>
            </a:r>
            <a:endParaRPr lang="ru-RU" sz="2000" dirty="0" smtClean="0"/>
          </a:p>
          <a:p>
            <a:pPr marL="0" lvl="0" indent="0">
              <a:buNone/>
            </a:pPr>
            <a:r>
              <a:rPr lang="ru-RU" sz="2000" dirty="0" smtClean="0"/>
              <a:t>лук </a:t>
            </a:r>
            <a:r>
              <a:rPr lang="ru-RU" sz="2000" dirty="0"/>
              <a:t>— 2 шт., </a:t>
            </a:r>
            <a:endParaRPr lang="ru-RU" sz="2000" dirty="0" smtClean="0"/>
          </a:p>
          <a:p>
            <a:pPr marL="0" lvl="0" indent="0">
              <a:buNone/>
            </a:pPr>
            <a:r>
              <a:rPr lang="ru-RU" sz="2000" dirty="0" smtClean="0"/>
              <a:t>морковь </a:t>
            </a:r>
            <a:r>
              <a:rPr lang="ru-RU" sz="2000" dirty="0"/>
              <a:t>— 2 шт., </a:t>
            </a:r>
            <a:endParaRPr lang="ru-RU" sz="2000" dirty="0" smtClean="0"/>
          </a:p>
          <a:p>
            <a:pPr marL="0" lvl="0" indent="0">
              <a:buNone/>
            </a:pPr>
            <a:r>
              <a:rPr lang="ru-RU" sz="2000" dirty="0" smtClean="0"/>
              <a:t>свекла </a:t>
            </a:r>
            <a:r>
              <a:rPr lang="ru-RU" sz="2000" dirty="0"/>
              <a:t>— </a:t>
            </a:r>
            <a:r>
              <a:rPr lang="ru-RU" sz="2000" dirty="0"/>
              <a:t>3</a:t>
            </a:r>
            <a:r>
              <a:rPr lang="ru-RU" sz="2000" dirty="0" smtClean="0"/>
              <a:t> </a:t>
            </a:r>
            <a:r>
              <a:rPr lang="ru-RU" sz="2000" dirty="0"/>
              <a:t>шт</a:t>
            </a:r>
            <a:r>
              <a:rPr lang="ru-RU" sz="2000" dirty="0" smtClean="0"/>
              <a:t>.,</a:t>
            </a:r>
          </a:p>
          <a:p>
            <a:pPr marL="0" lvl="0" indent="0">
              <a:buNone/>
            </a:pPr>
            <a:r>
              <a:rPr lang="ru-RU" sz="2000" dirty="0" smtClean="0"/>
              <a:t>помидоры </a:t>
            </a:r>
            <a:r>
              <a:rPr lang="ru-RU" sz="2000" dirty="0"/>
              <a:t>— 3 шт., </a:t>
            </a:r>
            <a:endParaRPr lang="ru-RU" sz="2000" dirty="0" smtClean="0"/>
          </a:p>
          <a:p>
            <a:pPr marL="0" lvl="0" indent="0">
              <a:buNone/>
            </a:pPr>
            <a:r>
              <a:rPr lang="ru-RU" sz="2000" dirty="0" smtClean="0"/>
              <a:t>растительное </a:t>
            </a:r>
            <a:r>
              <a:rPr lang="ru-RU" sz="2000" dirty="0"/>
              <a:t>масло — 100 мл</a:t>
            </a:r>
            <a:r>
              <a:rPr lang="ru-RU" sz="2000" dirty="0" smtClean="0"/>
              <a:t>,</a:t>
            </a:r>
          </a:p>
          <a:p>
            <a:pPr marL="0" lvl="0" indent="0">
              <a:buNone/>
            </a:pPr>
            <a:r>
              <a:rPr lang="ru-RU" sz="2000" dirty="0" smtClean="0"/>
              <a:t>соль </a:t>
            </a:r>
            <a:r>
              <a:rPr lang="ru-RU" sz="2000" dirty="0"/>
              <a:t>— по вкусу, </a:t>
            </a:r>
            <a:endParaRPr lang="ru-RU" sz="2000" dirty="0" smtClean="0"/>
          </a:p>
          <a:p>
            <a:pPr marL="0" lvl="0" indent="0">
              <a:buNone/>
            </a:pPr>
            <a:r>
              <a:rPr lang="ru-RU" sz="2000" dirty="0" smtClean="0"/>
              <a:t>чеснок </a:t>
            </a:r>
            <a:r>
              <a:rPr lang="ru-RU" sz="2000" dirty="0"/>
              <a:t>— по вкусу</a:t>
            </a:r>
            <a:r>
              <a:rPr lang="ru-RU" sz="2000" dirty="0" smtClean="0"/>
              <a:t>, </a:t>
            </a:r>
          </a:p>
          <a:p>
            <a:pPr marL="0" lvl="0" indent="0">
              <a:buNone/>
            </a:pPr>
            <a:r>
              <a:rPr lang="ru-RU" sz="2000" dirty="0" smtClean="0"/>
              <a:t>Зелень: петрушка, укроп, базилик и др.</a:t>
            </a:r>
          </a:p>
          <a:p>
            <a:pPr marL="0" lvl="0" indent="0">
              <a:buNone/>
            </a:pPr>
            <a:r>
              <a:rPr lang="ru-RU" sz="2000" dirty="0" smtClean="0"/>
              <a:t> </a:t>
            </a:r>
            <a:endParaRPr lang="ru-RU" sz="2000" dirty="0"/>
          </a:p>
          <a:p>
            <a:pPr marL="0" indent="0">
              <a:buNone/>
            </a:pPr>
            <a:r>
              <a:rPr lang="ru-RU" sz="2400" dirty="0"/>
              <a:t> </a:t>
            </a:r>
          </a:p>
          <a:p>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101" y="481806"/>
            <a:ext cx="7587899" cy="5644674"/>
          </a:xfrm>
          <a:prstGeom prst="rect">
            <a:avLst/>
          </a:prstGeom>
        </p:spPr>
      </p:pic>
    </p:spTree>
    <p:extLst>
      <p:ext uri="{BB962C8B-B14F-4D97-AF65-F5344CB8AC3E}">
        <p14:creationId xmlns:p14="http://schemas.microsoft.com/office/powerpoint/2010/main" val="1530717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6880" y="240376"/>
            <a:ext cx="6323215" cy="582613"/>
          </a:xfrm>
        </p:spPr>
        <p:txBody>
          <a:bodyPr/>
          <a:lstStyle/>
          <a:p>
            <a:r>
              <a:rPr lang="ru-RU" dirty="0" smtClean="0"/>
              <a:t>Пошаговый рецепт борща:</a:t>
            </a:r>
            <a:endParaRPr lang="ru-RU" dirty="0"/>
          </a:p>
        </p:txBody>
      </p:sp>
      <p:sp>
        <p:nvSpPr>
          <p:cNvPr id="3" name="Объект 2"/>
          <p:cNvSpPr>
            <a:spLocks noGrp="1"/>
          </p:cNvSpPr>
          <p:nvPr>
            <p:ph idx="1"/>
          </p:nvPr>
        </p:nvSpPr>
        <p:spPr>
          <a:xfrm>
            <a:off x="609600" y="1174750"/>
            <a:ext cx="10972800" cy="4444654"/>
          </a:xfrm>
        </p:spPr>
        <p:txBody>
          <a:bodyPr/>
          <a:lstStyle/>
          <a:p>
            <a:pPr marL="0" indent="0">
              <a:buNone/>
            </a:pPr>
            <a:r>
              <a:rPr lang="ru-RU" sz="2000" dirty="0" smtClean="0"/>
              <a:t>1. В котелок в кипящую воду выложить почищенный картофель, нарезанный небольшими брусочками. Варить картофель 10 – 15 минут, добавить соль по вкусу.</a:t>
            </a:r>
          </a:p>
          <a:p>
            <a:pPr marL="0" indent="0">
              <a:buNone/>
            </a:pPr>
            <a:r>
              <a:rPr lang="ru-RU" sz="2000" dirty="0" smtClean="0"/>
              <a:t>2. Пока варится картофель, приготовить овощную </a:t>
            </a:r>
            <a:r>
              <a:rPr lang="ru-RU" sz="2000" dirty="0" err="1" smtClean="0"/>
              <a:t>зажарку</a:t>
            </a:r>
            <a:r>
              <a:rPr lang="ru-RU" sz="2000" dirty="0" smtClean="0"/>
              <a:t>. Почистить лук, морковь, свеклу. Морковь и свеклу натереть на терке, а лук нарезать небольшими кубиками. На сковороде или другой походной посуде разогреть масло, всыпать лук с морковкой, добавить нарезанные колечками сосиски и обжаривать все вместе на небольшом огне. Добавить натертую свеклу, пассеровать ее с овощами несколько минут. Добавить помидоры или томатную пасту и тушить еще пару минут.</a:t>
            </a:r>
          </a:p>
          <a:p>
            <a:pPr marL="0" indent="0">
              <a:buNone/>
            </a:pPr>
            <a:r>
              <a:rPr lang="ru-RU" sz="2000" dirty="0" smtClean="0"/>
              <a:t>3. Когда картофель будет готовым и мягким, добавить нашинкованную капусту. Варить капусту 5 – 7 минут.</a:t>
            </a:r>
          </a:p>
          <a:p>
            <a:pPr marL="0" indent="0">
              <a:buNone/>
            </a:pPr>
            <a:r>
              <a:rPr lang="ru-RU" sz="2000" dirty="0" smtClean="0"/>
              <a:t>4. Затем выложить в котелок овощную заправку вместе с сосисками. Варить борщ 5 – 7 минут, поперчить по вкусу, добавить мелко нарезанную зелень, все перемешать, прокипятить и снимать с огня. Борщ должен настояться минут 5 – 10. </a:t>
            </a:r>
            <a:endParaRPr lang="ru-RU" sz="2000" dirty="0"/>
          </a:p>
        </p:txBody>
      </p:sp>
    </p:spTree>
    <p:extLst>
      <p:ext uri="{BB962C8B-B14F-4D97-AF65-F5344CB8AC3E}">
        <p14:creationId xmlns:p14="http://schemas.microsoft.com/office/powerpoint/2010/main" val="362977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073" y="499240"/>
            <a:ext cx="9900457" cy="6077397"/>
          </a:xfrm>
        </p:spPr>
      </p:pic>
    </p:spTree>
    <p:extLst>
      <p:ext uri="{BB962C8B-B14F-4D97-AF65-F5344CB8AC3E}">
        <p14:creationId xmlns:p14="http://schemas.microsoft.com/office/powerpoint/2010/main" val="386879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215" y="448195"/>
            <a:ext cx="5250873" cy="582613"/>
          </a:xfrm>
        </p:spPr>
        <p:txBody>
          <a:bodyPr/>
          <a:lstStyle/>
          <a:p>
            <a:r>
              <a:rPr lang="ru-RU" dirty="0" smtClean="0"/>
              <a:t>Макароны по - флотски</a:t>
            </a:r>
            <a:endParaRPr lang="ru-RU" dirty="0"/>
          </a:p>
        </p:txBody>
      </p:sp>
      <p:sp>
        <p:nvSpPr>
          <p:cNvPr id="3" name="Объект 2"/>
          <p:cNvSpPr>
            <a:spLocks noGrp="1"/>
          </p:cNvSpPr>
          <p:nvPr>
            <p:ph idx="1"/>
          </p:nvPr>
        </p:nvSpPr>
        <p:spPr>
          <a:xfrm>
            <a:off x="147984" y="1806517"/>
            <a:ext cx="6256713" cy="4953000"/>
          </a:xfrm>
        </p:spPr>
        <p:txBody>
          <a:bodyPr/>
          <a:lstStyle/>
          <a:p>
            <a:pPr marL="0" indent="0">
              <a:buNone/>
            </a:pPr>
            <a:r>
              <a:rPr lang="ru-RU" sz="2000" dirty="0"/>
              <a:t>Тушенка – 500 – 600 г.;</a:t>
            </a:r>
          </a:p>
          <a:p>
            <a:pPr marL="0" indent="0">
              <a:buNone/>
            </a:pPr>
            <a:r>
              <a:rPr lang="ru-RU" sz="2000" dirty="0"/>
              <a:t>Репчатый лук 2-3 шт.;</a:t>
            </a:r>
          </a:p>
          <a:p>
            <a:pPr marL="0" indent="0">
              <a:buNone/>
            </a:pPr>
            <a:r>
              <a:rPr lang="ru-RU" sz="2000" dirty="0"/>
              <a:t>Морковь 1-2 шт.;</a:t>
            </a:r>
          </a:p>
          <a:p>
            <a:pPr marL="0" indent="0">
              <a:buNone/>
            </a:pPr>
            <a:r>
              <a:rPr lang="ru-RU" sz="2000" dirty="0"/>
              <a:t>Масло растительное;</a:t>
            </a:r>
          </a:p>
          <a:p>
            <a:pPr marL="0" indent="0">
              <a:buNone/>
            </a:pPr>
            <a:r>
              <a:rPr lang="ru-RU" sz="2000" dirty="0"/>
              <a:t>Специи: черный перец, куркуму, хмели-</a:t>
            </a:r>
            <a:r>
              <a:rPr lang="ru-RU" sz="2000" dirty="0" err="1"/>
              <a:t>сунели</a:t>
            </a:r>
            <a:r>
              <a:rPr lang="ru-RU" sz="2000" dirty="0"/>
              <a:t>, базилик, соль по вкусу.</a:t>
            </a:r>
          </a:p>
          <a:p>
            <a:pPr marL="0" indent="0">
              <a:buNone/>
            </a:pPr>
            <a:r>
              <a:rPr lang="ru-RU" sz="2000" dirty="0"/>
              <a:t>Макароны варим отдельно в большом количестве воды, добавим растительное масло. Режем лук, морковь, ставим на огонь, обжариваем. Добавляем тушенку, размятую предварительно на маленькие кусочки. Высыпаем все заготовленные специи, перемешиваем. После этого кладем сваренные макароны и еще раз перемешиваем. Через 2-3 минуты снимаем с огня. Блюдо готово.</a:t>
            </a:r>
          </a:p>
          <a:p>
            <a:pPr marL="0" indent="0">
              <a:buNone/>
            </a:pPr>
            <a:endParaRPr lang="ru-RU" sz="2000" dirty="0"/>
          </a:p>
        </p:txBody>
      </p:sp>
      <p:sp>
        <p:nvSpPr>
          <p:cNvPr id="4" name="AutoShape 2" descr="https://www.lakomka.tv/images/Recepty/Supy/Gorjachie/Borsch_0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www.lakomka.tv/images/Recepty/Supy/Gorjachie/Borsch_09.jpg"/>
          <p:cNvSpPr>
            <a:spLocks noChangeAspect="1" noChangeArrowheads="1"/>
          </p:cNvSpPr>
          <p:nvPr/>
        </p:nvSpPr>
        <p:spPr bwMode="auto">
          <a:xfrm>
            <a:off x="6338589" y="1380232"/>
            <a:ext cx="5131299" cy="3848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1" y="160338"/>
            <a:ext cx="5874326" cy="4685982"/>
          </a:xfrm>
          <a:prstGeom prst="rect">
            <a:avLst/>
          </a:prstGeom>
        </p:spPr>
      </p:pic>
    </p:spTree>
    <p:extLst>
      <p:ext uri="{BB962C8B-B14F-4D97-AF65-F5344CB8AC3E}">
        <p14:creationId xmlns:p14="http://schemas.microsoft.com/office/powerpoint/2010/main" val="4251144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3622" y="193486"/>
            <a:ext cx="3347258" cy="582613"/>
          </a:xfrm>
        </p:spPr>
        <p:txBody>
          <a:bodyPr/>
          <a:lstStyle/>
          <a:p>
            <a:r>
              <a:rPr lang="ru-RU" dirty="0" smtClean="0"/>
              <a:t>Чай на травах</a:t>
            </a:r>
            <a:endParaRPr lang="ru-RU" dirty="0"/>
          </a:p>
        </p:txBody>
      </p:sp>
      <p:sp>
        <p:nvSpPr>
          <p:cNvPr id="3" name="Объект 2"/>
          <p:cNvSpPr>
            <a:spLocks noGrp="1"/>
          </p:cNvSpPr>
          <p:nvPr>
            <p:ph idx="1"/>
          </p:nvPr>
        </p:nvSpPr>
        <p:spPr>
          <a:xfrm>
            <a:off x="534785" y="941994"/>
            <a:ext cx="10972800" cy="1618326"/>
          </a:xfrm>
        </p:spPr>
        <p:txBody>
          <a:bodyPr/>
          <a:lstStyle/>
          <a:p>
            <a:pPr marL="0" indent="0">
              <a:buNone/>
            </a:pPr>
            <a:r>
              <a:rPr lang="ru-RU" sz="1600" dirty="0"/>
              <a:t>Травяные чаи </a:t>
            </a:r>
            <a:r>
              <a:rPr lang="ru-RU" sz="1600" dirty="0" smtClean="0"/>
              <a:t>– </a:t>
            </a:r>
            <a:r>
              <a:rPr lang="ru-RU" sz="1600" dirty="0"/>
              <a:t>вкусные и полезные напитки. Для их приготовления </a:t>
            </a:r>
            <a:r>
              <a:rPr lang="ru-RU" sz="1600" dirty="0" smtClean="0"/>
              <a:t>можно </a:t>
            </a:r>
            <a:r>
              <a:rPr lang="ru-RU" sz="1600" dirty="0"/>
              <a:t>брать любые любимые травы (мяту, мелиссу), листья (шиповника, можжевельника, ежевики, </a:t>
            </a:r>
            <a:r>
              <a:rPr lang="ru-RU" sz="1600" dirty="0" smtClean="0"/>
              <a:t>зверобоя). </a:t>
            </a:r>
            <a:r>
              <a:rPr lang="ru-RU" sz="1600" dirty="0"/>
              <a:t>Свежие ягоды (малины, смородины и другие) придадут напитку еще более освежающий сладкий вкус. Для приготовления травяного чая в первую очередь следует </a:t>
            </a:r>
            <a:r>
              <a:rPr lang="ru-RU" sz="1600" dirty="0" smtClean="0"/>
              <a:t>убедиться, что  </a:t>
            </a:r>
            <a:r>
              <a:rPr lang="ru-RU" sz="1600" dirty="0"/>
              <a:t>все компоненты не несут опасности, не содержат ядовитых веществ. Рецепт напитка: на 250 мл берется одна чайная ложка чая. Все ингредиенты нужно тщательно промыть, поместить в емкость, кипятить до 15 минут, затем порционно разлить</a:t>
            </a:r>
            <a:r>
              <a:rPr lang="ru-RU" sz="2000" dirty="0"/>
              <a:t>. </a:t>
            </a:r>
            <a:endParaRPr lang="ru-RU" dirty="0"/>
          </a:p>
        </p:txBody>
      </p:sp>
      <p:pic>
        <p:nvPicPr>
          <p:cNvPr id="2050" name="Picture 2" descr="https://samovartime.ru/image/catalog/%20%D1%81%D1%82%D0%B0%D1%82%D1%8C%D0%B8/1646793969_5-sportishka-com-p-chai-na-kostre-turizm-krasivo-foto-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0735" y="2635135"/>
            <a:ext cx="8778239" cy="393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33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Первая помощь при ожогах и отравлениях</a:t>
            </a:r>
            <a:endParaRPr lang="ru-RU" dirty="0"/>
          </a:p>
        </p:txBody>
      </p:sp>
      <p:sp>
        <p:nvSpPr>
          <p:cNvPr id="3" name="Объект 2"/>
          <p:cNvSpPr>
            <a:spLocks noGrp="1"/>
          </p:cNvSpPr>
          <p:nvPr>
            <p:ph idx="1"/>
          </p:nvPr>
        </p:nvSpPr>
        <p:spPr/>
        <p:txBody>
          <a:bodyPr/>
          <a:lstStyle/>
          <a:p>
            <a:pPr marL="0" indent="0" algn="ctr">
              <a:buNone/>
            </a:pPr>
            <a:r>
              <a:rPr lang="ru-RU" sz="2400" b="1" dirty="0" smtClean="0"/>
              <a:t>При пищевых отравлениях</a:t>
            </a:r>
            <a:r>
              <a:rPr lang="ru-RU" sz="2400" dirty="0" smtClean="0"/>
              <a:t>:</a:t>
            </a:r>
          </a:p>
          <a:p>
            <a:pPr marL="0" indent="0">
              <a:buNone/>
            </a:pPr>
            <a:r>
              <a:rPr lang="ru-RU" sz="2000" dirty="0"/>
              <a:t>Меры, предпринимаемые при первых признаках отравления, направлены на максимальное выведение из организма токсинов и предупреждения обезвоживания</a:t>
            </a:r>
            <a:r>
              <a:rPr lang="ru-RU" sz="2000" dirty="0" smtClean="0"/>
              <a:t>.</a:t>
            </a:r>
          </a:p>
          <a:p>
            <a:pPr marL="457200" indent="-457200">
              <a:buAutoNum type="arabicPeriod"/>
            </a:pPr>
            <a:r>
              <a:rPr lang="ru-RU" sz="2000" dirty="0" smtClean="0"/>
              <a:t>Необходимо </a:t>
            </a:r>
            <a:r>
              <a:rPr lang="ru-RU" sz="2000" dirty="0"/>
              <a:t>промыть желудок. Для этого необходимо выпить около двух стаканов теплой воды комнатной температуры и вызвать рвоту. Процедуру желательно проводить до выхода из желудка чистой воды</a:t>
            </a:r>
            <a:r>
              <a:rPr lang="ru-RU" sz="2000" dirty="0" smtClean="0"/>
              <a:t>.</a:t>
            </a:r>
          </a:p>
          <a:p>
            <a:pPr marL="457200" indent="-457200">
              <a:buAutoNum type="arabicPeriod"/>
            </a:pPr>
            <a:r>
              <a:rPr lang="ru-RU" sz="2000" dirty="0"/>
              <a:t>Связываем токсины (предупреждаем их всасывание в кровь). Для этого надо принять активированный уголь (1 таблетка на 10кг массы тела) или </a:t>
            </a:r>
            <a:r>
              <a:rPr lang="ru-RU" sz="2000" dirty="0" err="1" smtClean="0"/>
              <a:t>смекту</a:t>
            </a:r>
            <a:r>
              <a:rPr lang="ru-RU" sz="2000" dirty="0" smtClean="0"/>
              <a:t>.</a:t>
            </a:r>
          </a:p>
          <a:p>
            <a:pPr marL="457200" indent="-457200">
              <a:buAutoNum type="arabicPeriod"/>
            </a:pPr>
            <a:r>
              <a:rPr lang="ru-RU" sz="2000" dirty="0"/>
              <a:t>Важно помнить, что с выходом рвотных и каловых масс, организм теряет много воды, ее необходимо восполнять, чтобы избежать обезвоживания. Проще контролировать этот процесс, если после каждого приступа рвоты или опорожнения кишечника вы будете выпивать маленькими глотками около стакана теплой негазированной воды.</a:t>
            </a:r>
            <a:endParaRPr lang="ru-RU" sz="2000" dirty="0"/>
          </a:p>
        </p:txBody>
      </p:sp>
    </p:spTree>
    <p:extLst>
      <p:ext uri="{BB962C8B-B14F-4D97-AF65-F5344CB8AC3E}">
        <p14:creationId xmlns:p14="http://schemas.microsoft.com/office/powerpoint/2010/main" val="466624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555" y="365067"/>
            <a:ext cx="9157855" cy="582613"/>
          </a:xfrm>
        </p:spPr>
        <p:txBody>
          <a:bodyPr/>
          <a:lstStyle/>
          <a:p>
            <a:r>
              <a:rPr lang="ru-RU" dirty="0" smtClean="0"/>
              <a:t>Первая помощь при ожогах 1 и 2 степени:</a:t>
            </a:r>
            <a:endParaRPr lang="ru-RU" dirty="0"/>
          </a:p>
        </p:txBody>
      </p:sp>
      <p:sp>
        <p:nvSpPr>
          <p:cNvPr id="3" name="Объект 2"/>
          <p:cNvSpPr>
            <a:spLocks noGrp="1"/>
          </p:cNvSpPr>
          <p:nvPr>
            <p:ph idx="1"/>
          </p:nvPr>
        </p:nvSpPr>
        <p:spPr/>
        <p:txBody>
          <a:bodyPr/>
          <a:lstStyle/>
          <a:p>
            <a:pPr marL="457200" indent="-457200">
              <a:buAutoNum type="arabicPeriod"/>
            </a:pPr>
            <a:r>
              <a:rPr lang="ru-RU" sz="2000" dirty="0" smtClean="0"/>
              <a:t>Обожженную поверхность поскорее подставить под струю холодной воды и подержать 5 – 10 минут.</a:t>
            </a:r>
          </a:p>
          <a:p>
            <a:pPr marL="457200" indent="-457200">
              <a:buAutoNum type="arabicPeriod"/>
            </a:pPr>
            <a:r>
              <a:rPr lang="ru-RU" sz="2000" dirty="0" smtClean="0"/>
              <a:t>Накрыть сухой чистой тканью.</a:t>
            </a:r>
          </a:p>
          <a:p>
            <a:pPr marL="457200" indent="-457200">
              <a:buAutoNum type="arabicPeriod"/>
            </a:pPr>
            <a:r>
              <a:rPr lang="ru-RU" sz="2000" dirty="0" smtClean="0"/>
              <a:t>Поверх ткани приложить холод (пузырь со льдом или пакет с холодной водой или снегом).</a:t>
            </a:r>
          </a:p>
          <a:p>
            <a:pPr marL="457200" indent="-457200">
              <a:buAutoNum type="arabicPeriod"/>
            </a:pPr>
            <a:r>
              <a:rPr lang="ru-RU" sz="2000" dirty="0" smtClean="0"/>
              <a:t>Недопустимо смазывать поврежденные участки кремами и жирами, присыпать мукой и крахмалом. Вскрывать пузыри и удалять прилипшую ткань.</a:t>
            </a:r>
            <a:endParaRPr lang="ru-RU" sz="2000" dirty="0"/>
          </a:p>
        </p:txBody>
      </p:sp>
    </p:spTree>
    <p:extLst>
      <p:ext uri="{BB962C8B-B14F-4D97-AF65-F5344CB8AC3E}">
        <p14:creationId xmlns:p14="http://schemas.microsoft.com/office/powerpoint/2010/main" val="603916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7658" y="431569"/>
            <a:ext cx="4951615" cy="582613"/>
          </a:xfrm>
        </p:spPr>
        <p:txBody>
          <a:bodyPr/>
          <a:lstStyle/>
          <a:p>
            <a:r>
              <a:rPr lang="ru-RU" dirty="0" smtClean="0"/>
              <a:t>Домашнее задание:</a:t>
            </a:r>
            <a:endParaRPr lang="ru-RU" dirty="0"/>
          </a:p>
        </p:txBody>
      </p:sp>
      <p:sp>
        <p:nvSpPr>
          <p:cNvPr id="3" name="Объект 2"/>
          <p:cNvSpPr>
            <a:spLocks noGrp="1"/>
          </p:cNvSpPr>
          <p:nvPr>
            <p:ph idx="1"/>
          </p:nvPr>
        </p:nvSpPr>
        <p:spPr>
          <a:xfrm>
            <a:off x="850670" y="1166436"/>
            <a:ext cx="9565178" cy="1601701"/>
          </a:xfrm>
        </p:spPr>
        <p:txBody>
          <a:bodyPr/>
          <a:lstStyle/>
          <a:p>
            <a:r>
              <a:rPr lang="ru-RU" dirty="0" smtClean="0"/>
              <a:t>Читать с. 250 – 253, отвечать на вопросы с. 252 устно,  составить свое меню обеда в походных условиях (письменно в тетради).</a:t>
            </a:r>
            <a:endParaRPr lang="ru-RU" dirty="0"/>
          </a:p>
        </p:txBody>
      </p:sp>
    </p:spTree>
    <p:extLst>
      <p:ext uri="{BB962C8B-B14F-4D97-AF65-F5344CB8AC3E}">
        <p14:creationId xmlns:p14="http://schemas.microsoft.com/office/powerpoint/2010/main" val="429195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66" y="99060"/>
            <a:ext cx="5084618" cy="582613"/>
          </a:xfrm>
        </p:spPr>
        <p:txBody>
          <a:bodyPr/>
          <a:lstStyle/>
          <a:p>
            <a:r>
              <a:rPr lang="ru-RU" dirty="0"/>
              <a:t> </a:t>
            </a:r>
            <a:br>
              <a:rPr lang="ru-RU" dirty="0"/>
            </a:br>
            <a:r>
              <a:rPr lang="ru-RU" dirty="0"/>
              <a:t>Какие бывают походы</a:t>
            </a:r>
            <a:br>
              <a:rPr lang="ru-RU" dirty="0"/>
            </a:br>
            <a:endParaRPr lang="en-US"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292" y="812135"/>
            <a:ext cx="7797337" cy="5796484"/>
          </a:xfrm>
        </p:spPr>
      </p:pic>
      <p:sp>
        <p:nvSpPr>
          <p:cNvPr id="4" name="Прямоугольник 3"/>
          <p:cNvSpPr/>
          <p:nvPr/>
        </p:nvSpPr>
        <p:spPr>
          <a:xfrm>
            <a:off x="725978" y="1257877"/>
            <a:ext cx="2455026" cy="4524315"/>
          </a:xfrm>
          <a:prstGeom prst="rect">
            <a:avLst/>
          </a:prstGeom>
        </p:spPr>
        <p:txBody>
          <a:bodyPr wrap="square">
            <a:spAutoFit/>
          </a:bodyPr>
          <a:lstStyle/>
          <a:p>
            <a:pPr>
              <a:spcAft>
                <a:spcPts val="0"/>
              </a:spcAft>
            </a:pPr>
            <a:r>
              <a:rPr lang="ru-RU" sz="2400" dirty="0">
                <a:latin typeface="Times New Roman" panose="02020603050405020304" pitchFamily="18" charset="0"/>
                <a:ea typeface="SimSun" panose="02010600030101010101" pitchFamily="2" charset="-122"/>
                <a:cs typeface="Times New Roman" panose="02020603050405020304" pitchFamily="18" charset="0"/>
              </a:rPr>
              <a:t>Поход – это организованное передвижение группы людей с определенной целью. Например, военный поход, по местам боевой славы, туристический поход.</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0778" y="457201"/>
            <a:ext cx="9484822" cy="608407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22" y="107373"/>
            <a:ext cx="4635731" cy="582613"/>
          </a:xfrm>
        </p:spPr>
        <p:txBody>
          <a:bodyPr/>
          <a:lstStyle/>
          <a:p>
            <a:r>
              <a:rPr lang="ru-RU" dirty="0" smtClean="0"/>
              <a:t>Подготовка к походу</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81426"/>
            <a:ext cx="9569335" cy="58417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305" y="324195"/>
            <a:ext cx="8891847" cy="6668885"/>
          </a:xfrm>
        </p:spPr>
      </p:pic>
    </p:spTree>
    <p:extLst>
      <p:ext uri="{BB962C8B-B14F-4D97-AF65-F5344CB8AC3E}">
        <p14:creationId xmlns:p14="http://schemas.microsoft.com/office/powerpoint/2010/main" val="172837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94" y="174568"/>
            <a:ext cx="9592886" cy="623454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07" y="107373"/>
            <a:ext cx="10972800" cy="881842"/>
          </a:xfrm>
        </p:spPr>
        <p:txBody>
          <a:bodyPr/>
          <a:lstStyle/>
          <a:p>
            <a:r>
              <a:rPr lang="ru-RU" sz="2800" b="1" dirty="0"/>
              <a:t>Виды костров: их предназначение и способ разведения</a:t>
            </a:r>
            <a:endParaRPr lang="en-US" sz="2800" dirty="0"/>
          </a:p>
        </p:txBody>
      </p:sp>
      <p:sp>
        <p:nvSpPr>
          <p:cNvPr id="3" name="Content Placeholder 2"/>
          <p:cNvSpPr>
            <a:spLocks noGrp="1"/>
          </p:cNvSpPr>
          <p:nvPr>
            <p:ph idx="1"/>
          </p:nvPr>
        </p:nvSpPr>
        <p:spPr>
          <a:xfrm>
            <a:off x="609600" y="1174750"/>
            <a:ext cx="8542713" cy="662363"/>
          </a:xfrm>
        </p:spPr>
        <p:txBody>
          <a:bodyPr/>
          <a:lstStyle/>
          <a:p>
            <a:r>
              <a:rPr lang="ru-RU" sz="1800" dirty="0"/>
              <a:t>Каждому человеку, которому довелось побывать в туристическом походе, приходилось сталкиваться с разведением костра. </a:t>
            </a:r>
          </a:p>
          <a:p>
            <a:endParaRPr lang="en-US" dirty="0"/>
          </a:p>
        </p:txBody>
      </p:sp>
      <p:pic>
        <p:nvPicPr>
          <p:cNvPr id="4" name="Рисунок 3" descr="Костер"/>
          <p:cNvPicPr/>
          <p:nvPr/>
        </p:nvPicPr>
        <p:blipFill>
          <a:blip r:embed="rId2">
            <a:extLst>
              <a:ext uri="{28A0092B-C50C-407E-A947-70E740481C1C}">
                <a14:useLocalDpi xmlns:a14="http://schemas.microsoft.com/office/drawing/2010/main" val="0"/>
              </a:ext>
            </a:extLst>
          </a:blip>
          <a:srcRect/>
          <a:stretch>
            <a:fillRect/>
          </a:stretch>
        </p:blipFill>
        <p:spPr bwMode="auto">
          <a:xfrm>
            <a:off x="1354976" y="2022648"/>
            <a:ext cx="8503920" cy="457765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2713" y="102153"/>
            <a:ext cx="10066711" cy="602559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1121</Words>
  <Application>Microsoft Office PowerPoint</Application>
  <PresentationFormat>Широкоэкранный</PresentationFormat>
  <Paragraphs>76</Paragraphs>
  <Slides>24</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30" baseType="lpstr">
      <vt:lpstr>SimSun</vt:lpstr>
      <vt:lpstr>Arial</vt:lpstr>
      <vt:lpstr>Calibri</vt:lpstr>
      <vt:lpstr>Times New Roman</vt:lpstr>
      <vt:lpstr>Blue Waves</vt:lpstr>
      <vt:lpstr>Пакет</vt:lpstr>
      <vt:lpstr>Особенности приготовления пищи в походных условиях</vt:lpstr>
      <vt:lpstr>Презентация PowerPoint</vt:lpstr>
      <vt:lpstr>  Какие бывают походы </vt:lpstr>
      <vt:lpstr>Презентация PowerPoint</vt:lpstr>
      <vt:lpstr>Подготовка к походу</vt:lpstr>
      <vt:lpstr>Презентация PowerPoint</vt:lpstr>
      <vt:lpstr>Презентация PowerPoint</vt:lpstr>
      <vt:lpstr>Виды костров: их предназначение и способ разведения</vt:lpstr>
      <vt:lpstr>Презентация PowerPoint</vt:lpstr>
      <vt:lpstr>Шалаш</vt:lpstr>
      <vt:lpstr>Колодец </vt:lpstr>
      <vt:lpstr>Финская свеча</vt:lpstr>
      <vt:lpstr>Презентация PowerPoint</vt:lpstr>
      <vt:lpstr>Какая вода пригодна для приготовления пищи на костре</vt:lpstr>
      <vt:lpstr>Презентация PowerPoint</vt:lpstr>
      <vt:lpstr>Приготовление обеда на костре</vt:lpstr>
      <vt:lpstr>Салат из огурцов и помидоров</vt:lpstr>
      <vt:lpstr>Борщ</vt:lpstr>
      <vt:lpstr>Пошаговый рецепт борща:</vt:lpstr>
      <vt:lpstr>Макароны по - флотски</vt:lpstr>
      <vt:lpstr>Чай на травах</vt:lpstr>
      <vt:lpstr>Первая помощь при ожогах и отравлениях</vt:lpstr>
      <vt:lpstr>Первая помощь при ожогах 1 и 2 степени:</vt:lpstr>
      <vt:lpstr>Домашнее задание: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приготовления пищи в походных условиях</dc:title>
  <dc:creator>Rain</dc:creator>
  <cp:lastModifiedBy>Rain</cp:lastModifiedBy>
  <cp:revision>51</cp:revision>
  <dcterms:created xsi:type="dcterms:W3CDTF">2023-03-22T15:50:47Z</dcterms:created>
  <dcterms:modified xsi:type="dcterms:W3CDTF">2023-03-25T02:35:50Z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82BF9CEB964444D8A91DEAAA1F39D886</vt:lpwstr>
  </property>
  <property fmtid="{D5CDD505-2E9C-101B-9397-08002B2CF9AE}" pid="3" name="KSOProductBuildVer">
    <vt:lpwstr>1033-11.2.0.11513</vt:lpwstr>
  </property>
</Properties>
</file>